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256" r:id="rId2"/>
    <p:sldId id="257" r:id="rId3"/>
    <p:sldId id="258" r:id="rId4"/>
    <p:sldId id="264" r:id="rId5"/>
    <p:sldId id="274" r:id="rId6"/>
    <p:sldId id="275" r:id="rId7"/>
    <p:sldId id="276" r:id="rId8"/>
    <p:sldId id="273" r:id="rId9"/>
    <p:sldId id="277" r:id="rId10"/>
    <p:sldId id="278" r:id="rId11"/>
    <p:sldId id="265" r:id="rId12"/>
    <p:sldId id="279" r:id="rId13"/>
    <p:sldId id="280" r:id="rId14"/>
    <p:sldId id="281" r:id="rId15"/>
    <p:sldId id="282" r:id="rId16"/>
    <p:sldId id="283" r:id="rId17"/>
    <p:sldId id="285" r:id="rId18"/>
    <p:sldId id="286" r:id="rId19"/>
    <p:sldId id="287" r:id="rId20"/>
    <p:sldId id="288" r:id="rId21"/>
    <p:sldId id="272" r:id="rId22"/>
    <p:sldId id="289" r:id="rId23"/>
    <p:sldId id="290" r:id="rId24"/>
    <p:sldId id="291" r:id="rId25"/>
    <p:sldId id="293" r:id="rId26"/>
    <p:sldId id="294" r:id="rId27"/>
    <p:sldId id="295" r:id="rId28"/>
    <p:sldId id="296" r:id="rId29"/>
    <p:sldId id="292"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2" r:id="rId44"/>
    <p:sldId id="260" r:id="rId45"/>
    <p:sldId id="313" r:id="rId46"/>
    <p:sldId id="314" r:id="rId47"/>
    <p:sldId id="315" r:id="rId48"/>
    <p:sldId id="316" r:id="rId49"/>
    <p:sldId id="317" r:id="rId50"/>
    <p:sldId id="318" r:id="rId51"/>
    <p:sldId id="319" r:id="rId52"/>
    <p:sldId id="329" r:id="rId53"/>
    <p:sldId id="330" r:id="rId54"/>
    <p:sldId id="320" r:id="rId55"/>
    <p:sldId id="321" r:id="rId56"/>
    <p:sldId id="322" r:id="rId57"/>
    <p:sldId id="323" r:id="rId58"/>
    <p:sldId id="324" r:id="rId59"/>
    <p:sldId id="325" r:id="rId60"/>
    <p:sldId id="326" r:id="rId61"/>
    <p:sldId id="327" r:id="rId62"/>
    <p:sldId id="328" r:id="rId63"/>
    <p:sldId id="331" r:id="rId64"/>
    <p:sldId id="297" r:id="rId65"/>
    <p:sldId id="333" r:id="rId66"/>
    <p:sldId id="332" r:id="rId67"/>
    <p:sldId id="334" r:id="rId68"/>
    <p:sldId id="335" r:id="rId69"/>
    <p:sldId id="336" r:id="rId70"/>
    <p:sldId id="337" r:id="rId71"/>
    <p:sldId id="338" r:id="rId72"/>
    <p:sldId id="262" r:id="rId73"/>
    <p:sldId id="263" r:id="rId74"/>
    <p:sldId id="341" r:id="rId75"/>
    <p:sldId id="339" r:id="rId76"/>
    <p:sldId id="342" r:id="rId77"/>
    <p:sldId id="340" r:id="rId7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4AFE6-7D2F-4E5D-9F4D-E2F2B9289200}" v="3126" dt="2024-06-21T13:26:35.917"/>
    <p1510:client id="{5078341C-BAB0-4CBE-BAA1-80A8C2642151}" v="2" dt="2024-06-21T09:14:30.658"/>
    <p1510:client id="{786C541F-369B-4D02-9CAD-0BEEE096E6F5}" v="463" dt="2024-06-22T13:11:39.324"/>
    <p1510:client id="{98929A78-ADBA-4B2A-B0F3-E49E8C55E6C7}" v="2495" dt="2024-06-21T19:44:30.793"/>
    <p1510:client id="{C3029C94-0E84-49F7-B53E-50F78DEF2606}" v="838" dt="2024-06-22T11:20:11.83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73" name="Title Text"/>
          <p:cNvSpPr>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445025"/>
            <a:ext cx="8520602" cy="5727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27328-finish-line-image"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ACSP-Tech/DATA-ANALYSIS/blob/main/Sprocket%20Analysis.ipynb"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54"/>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10" name="Shape 55"/>
          <p:cNvSpPr/>
          <p:nvPr/>
        </p:nvSpPr>
        <p:spPr>
          <a:xfrm>
            <a:off x="537899" y="1895175"/>
            <a:ext cx="3953102" cy="137665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t>Sprocket Central Pty Ltd</a:t>
            </a:r>
          </a:p>
        </p:txBody>
      </p:sp>
      <p:sp>
        <p:nvSpPr>
          <p:cNvPr id="111" name="Shape 56"/>
          <p:cNvSpPr/>
          <p:nvPr/>
        </p:nvSpPr>
        <p:spPr>
          <a:xfrm>
            <a:off x="537900" y="3315475"/>
            <a:ext cx="5550600" cy="52575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a:solidFill>
                  <a:srgbClr val="FFFFFF"/>
                </a:solidFill>
                <a:latin typeface="Open Sans Light"/>
                <a:ea typeface="Open Sans Light"/>
                <a:cs typeface="Open Sans Light"/>
                <a:sym typeface="Open Sans Light"/>
              </a:defRPr>
            </a:lvl1pPr>
          </a:lstStyle>
          <a:p>
            <a:r>
              <a:t>Data analytics approach</a:t>
            </a:r>
          </a:p>
        </p:txBody>
      </p:sp>
      <p:pic>
        <p:nvPicPr>
          <p:cNvPr id="112" name="Shape 57" descr="Shape 57"/>
          <p:cNvPicPr>
            <a:picLocks noChangeAspect="1"/>
          </p:cNvPicPr>
          <p:nvPr/>
        </p:nvPicPr>
        <p:blipFill>
          <a:blip r:embed="rId2"/>
          <a:stretch>
            <a:fillRect/>
          </a:stretch>
        </p:blipFill>
        <p:spPr>
          <a:xfrm>
            <a:off x="614100" y="1275524"/>
            <a:ext cx="1982300" cy="238701"/>
          </a:xfrm>
          <a:prstGeom prst="rect">
            <a:avLst/>
          </a:prstGeom>
          <a:ln w="12700">
            <a:miter lim="400000"/>
          </a:ln>
        </p:spPr>
      </p:pic>
      <p:sp>
        <p:nvSpPr>
          <p:cNvPr id="113" name="Shape 58"/>
          <p:cNvSpPr/>
          <p:nvPr/>
        </p:nvSpPr>
        <p:spPr>
          <a:xfrm>
            <a:off x="537900" y="3666599"/>
            <a:ext cx="6249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1200">
                <a:solidFill>
                  <a:srgbClr val="FFFFFF"/>
                </a:solidFill>
                <a:latin typeface="Open Sans Light"/>
                <a:ea typeface="Open Sans Light"/>
                <a:cs typeface="Open Sans Light"/>
                <a:sym typeface="Open Sans Light"/>
              </a:defRPr>
            </a:lvl1pPr>
          </a:lstStyle>
          <a:p>
            <a:r>
              <a:rPr lang="en-US" dirty="0"/>
              <a:t>Precious </a:t>
            </a:r>
            <a:r>
              <a:rPr lang="en-US" dirty="0" err="1"/>
              <a:t>Aguluka</a:t>
            </a:r>
            <a:r>
              <a:rPr lang="en-US" dirty="0"/>
              <a:t>.</a:t>
            </a:r>
            <a:endParaRPr dirty="0"/>
          </a:p>
        </p:txBody>
      </p:sp>
      <p:sp>
        <p:nvSpPr>
          <p:cNvPr id="11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32201"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NEW CUSTOMER LIST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4" name="TextBox 3">
            <a:extLst>
              <a:ext uri="{FF2B5EF4-FFF2-40B4-BE49-F238E27FC236}">
                <a16:creationId xmlns:a16="http://schemas.microsoft.com/office/drawing/2014/main" id="{8A3CB54F-48A5-110C-6059-20DFC9EBA5B4}"/>
              </a:ext>
            </a:extLst>
          </p:cNvPr>
          <p:cNvSpPr txBox="1"/>
          <p:nvPr/>
        </p:nvSpPr>
        <p:spPr>
          <a:xfrm>
            <a:off x="-2155" y="1351113"/>
            <a:ext cx="5029201"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lvl="3" indent="-285750">
              <a:buFont typeface="Wingdings"/>
              <a:buChar char="q"/>
            </a:pPr>
            <a:r>
              <a:rPr lang="en-US" dirty="0"/>
              <a:t>There are 23 columns and 1000 rows. The following are the columns;</a:t>
            </a:r>
          </a:p>
          <a:p>
            <a:pPr marL="285750" lvl="4" indent="-285750">
              <a:buFont typeface="Wingdings"/>
              <a:buChar char="Ø"/>
            </a:pPr>
            <a:r>
              <a:rPr lang="en-US" dirty="0">
                <a:ea typeface="+mn-lt"/>
                <a:cs typeface="+mn-lt"/>
              </a:rPr>
              <a:t>First name</a:t>
            </a:r>
          </a:p>
          <a:p>
            <a:pPr marL="285750" lvl="4" indent="-285750">
              <a:buFont typeface="Wingdings"/>
              <a:buChar char="Ø"/>
            </a:pPr>
            <a:r>
              <a:rPr lang="en-US" dirty="0">
                <a:ea typeface="+mn-lt"/>
                <a:cs typeface="+mn-lt"/>
              </a:rPr>
              <a:t>Last name</a:t>
            </a:r>
          </a:p>
          <a:p>
            <a:pPr marL="285750" lvl="4" indent="-285750">
              <a:buFont typeface="Wingdings"/>
              <a:buChar char="Ø"/>
            </a:pPr>
            <a:r>
              <a:rPr lang="en-US" dirty="0">
                <a:ea typeface="+mn-lt"/>
                <a:cs typeface="+mn-lt"/>
              </a:rPr>
              <a:t>Gender</a:t>
            </a:r>
          </a:p>
          <a:p>
            <a:pPr marL="285750" lvl="4" indent="-285750">
              <a:buFont typeface="Wingdings"/>
              <a:buChar char="Ø"/>
            </a:pPr>
            <a:r>
              <a:rPr lang="en-US" dirty="0">
                <a:ea typeface="+mn-lt"/>
                <a:cs typeface="+mn-lt"/>
              </a:rPr>
              <a:t>Past 3 years bike related purchases</a:t>
            </a:r>
          </a:p>
          <a:p>
            <a:pPr marL="285750" lvl="4" indent="-285750">
              <a:buFont typeface="Wingdings"/>
              <a:buChar char="Ø"/>
            </a:pPr>
            <a:r>
              <a:rPr lang="en-US" dirty="0">
                <a:ea typeface="+mn-lt"/>
                <a:cs typeface="+mn-lt"/>
              </a:rPr>
              <a:t>DOB</a:t>
            </a:r>
          </a:p>
          <a:p>
            <a:pPr marL="285750" lvl="4" indent="-285750">
              <a:buFont typeface="Wingdings"/>
              <a:buChar char="Ø"/>
            </a:pPr>
            <a:r>
              <a:rPr lang="en-US" dirty="0">
                <a:ea typeface="+mn-lt"/>
                <a:cs typeface="+mn-lt"/>
              </a:rPr>
              <a:t>Job title</a:t>
            </a:r>
          </a:p>
          <a:p>
            <a:pPr marL="285750" lvl="4" indent="-285750">
              <a:buFont typeface="Wingdings"/>
              <a:buChar char="Ø"/>
            </a:pPr>
            <a:r>
              <a:rPr lang="en-US" dirty="0">
                <a:ea typeface="+mn-lt"/>
                <a:cs typeface="+mn-lt"/>
              </a:rPr>
              <a:t>Job industry category</a:t>
            </a:r>
          </a:p>
          <a:p>
            <a:pPr marL="285750" lvl="4" indent="-285750">
              <a:buFont typeface="Wingdings"/>
              <a:buChar char="Ø"/>
            </a:pPr>
            <a:r>
              <a:rPr lang="en-US" dirty="0">
                <a:ea typeface="+mn-lt"/>
                <a:cs typeface="+mn-lt"/>
              </a:rPr>
              <a:t>Wealth segment</a:t>
            </a:r>
          </a:p>
          <a:p>
            <a:pPr marL="285750" lvl="4" indent="-285750">
              <a:buFont typeface="Wingdings"/>
              <a:buChar char="Ø"/>
            </a:pPr>
            <a:r>
              <a:rPr lang="en-US" dirty="0">
                <a:ea typeface="+mn-lt"/>
                <a:cs typeface="+mn-lt"/>
              </a:rPr>
              <a:t>Deceased indicator</a:t>
            </a:r>
          </a:p>
          <a:p>
            <a:pPr marL="285750" lvl="4" indent="-285750">
              <a:buFont typeface="Wingdings"/>
              <a:buChar char="Ø"/>
            </a:pPr>
            <a:r>
              <a:rPr lang="en-US" dirty="0">
                <a:ea typeface="+mn-lt"/>
                <a:cs typeface="+mn-lt"/>
              </a:rPr>
              <a:t>Owns car</a:t>
            </a:r>
            <a:endParaRPr lang="en-US" dirty="0" err="1"/>
          </a:p>
          <a:p>
            <a:pPr marL="285750" lvl="4" indent="-285750">
              <a:buFont typeface="Wingdings"/>
              <a:buChar char="Ø"/>
            </a:pPr>
            <a:r>
              <a:rPr lang="en-US" dirty="0">
                <a:ea typeface="+mn-lt"/>
                <a:cs typeface="+mn-lt"/>
              </a:rPr>
              <a:t>tenure </a:t>
            </a:r>
          </a:p>
          <a:p>
            <a:pPr marL="285750" lvl="4" indent="-285750">
              <a:buFont typeface="Wingdings"/>
              <a:buChar char="Ø"/>
            </a:pPr>
            <a:r>
              <a:rPr lang="en-US" dirty="0">
                <a:ea typeface="+mn-lt"/>
                <a:cs typeface="+mn-lt"/>
              </a:rPr>
              <a:t>Address</a:t>
            </a:r>
          </a:p>
          <a:p>
            <a:pPr marL="285750" lvl="4" indent="-285750">
              <a:buFont typeface="Wingdings"/>
              <a:buChar char="Ø"/>
            </a:pPr>
            <a:r>
              <a:rPr lang="en-US" dirty="0">
                <a:ea typeface="+mn-lt"/>
                <a:cs typeface="+mn-lt"/>
              </a:rPr>
              <a:t>Postcode</a:t>
            </a:r>
          </a:p>
          <a:p>
            <a:pPr marL="285750" lvl="4" indent="-285750">
              <a:buFont typeface="Wingdings"/>
              <a:buChar char="Ø"/>
            </a:pPr>
            <a:r>
              <a:rPr lang="en-US" dirty="0">
                <a:ea typeface="+mn-lt"/>
                <a:cs typeface="+mn-lt"/>
              </a:rPr>
              <a:t>State</a:t>
            </a:r>
            <a:endParaRPr lang="en-US" dirty="0"/>
          </a:p>
        </p:txBody>
      </p:sp>
      <p:sp>
        <p:nvSpPr>
          <p:cNvPr id="3" name="TextBox 2">
            <a:extLst>
              <a:ext uri="{FF2B5EF4-FFF2-40B4-BE49-F238E27FC236}">
                <a16:creationId xmlns:a16="http://schemas.microsoft.com/office/drawing/2014/main" id="{517BACCF-D31D-7F15-9D93-2DC05AD2E7A7}"/>
              </a:ext>
            </a:extLst>
          </p:cNvPr>
          <p:cNvSpPr txBox="1"/>
          <p:nvPr/>
        </p:nvSpPr>
        <p:spPr>
          <a:xfrm>
            <a:off x="5162909" y="1351112"/>
            <a:ext cx="3778369"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lvl="4" indent="-285750">
              <a:buFont typeface="Wingdings,Sans-Serif"/>
              <a:buChar char="Ø"/>
            </a:pPr>
            <a:r>
              <a:rPr lang="en-US" dirty="0">
                <a:ea typeface="+mn-lt"/>
                <a:cs typeface="+mn-lt"/>
              </a:rPr>
              <a:t>Country</a:t>
            </a:r>
            <a:endParaRPr lang="en-US" dirty="0"/>
          </a:p>
          <a:p>
            <a:pPr marL="285750" lvl="4" indent="-285750">
              <a:buFont typeface="Wingdings,Sans-Serif"/>
              <a:buChar char="Ø"/>
            </a:pPr>
            <a:r>
              <a:rPr lang="en-US" dirty="0">
                <a:ea typeface="+mn-lt"/>
                <a:cs typeface="+mn-lt"/>
              </a:rPr>
              <a:t>Property valuation</a:t>
            </a:r>
          </a:p>
          <a:p>
            <a:pPr marL="285750" lvl="4" indent="-285750">
              <a:buFont typeface="Wingdings,Sans-Serif"/>
              <a:buChar char="Ø"/>
            </a:pPr>
            <a:r>
              <a:rPr lang="en-US" dirty="0">
                <a:ea typeface="+mn-lt"/>
                <a:cs typeface="+mn-lt"/>
              </a:rPr>
              <a:t>Unnamed: 16</a:t>
            </a:r>
          </a:p>
          <a:p>
            <a:pPr marL="285750" lvl="4" indent="-285750">
              <a:buFont typeface="Wingdings,Sans-Serif"/>
              <a:buChar char="Ø"/>
            </a:pPr>
            <a:r>
              <a:rPr lang="en-US" dirty="0">
                <a:ea typeface="+mn-lt"/>
                <a:cs typeface="+mn-lt"/>
              </a:rPr>
              <a:t>Unnamed: 17</a:t>
            </a:r>
          </a:p>
          <a:p>
            <a:pPr marL="285750" lvl="4" indent="-285750">
              <a:buFont typeface="Wingdings,Sans-Serif"/>
              <a:buChar char="Ø"/>
            </a:pPr>
            <a:r>
              <a:rPr lang="en-US" dirty="0">
                <a:ea typeface="+mn-lt"/>
                <a:cs typeface="+mn-lt"/>
              </a:rPr>
              <a:t>Unnamed: 18</a:t>
            </a:r>
          </a:p>
          <a:p>
            <a:pPr marL="285750" lvl="4" indent="-285750">
              <a:buFont typeface="Wingdings,Sans-Serif"/>
              <a:buChar char="Ø"/>
            </a:pPr>
            <a:r>
              <a:rPr lang="en-US" dirty="0">
                <a:ea typeface="+mn-lt"/>
                <a:cs typeface="+mn-lt"/>
              </a:rPr>
              <a:t>Unnamed: 19</a:t>
            </a:r>
          </a:p>
          <a:p>
            <a:pPr marL="285750" lvl="4" indent="-285750">
              <a:buFont typeface="Wingdings,Sans-Serif"/>
              <a:buChar char="Ø"/>
            </a:pPr>
            <a:r>
              <a:rPr lang="en-US" dirty="0">
                <a:ea typeface="+mn-lt"/>
                <a:cs typeface="+mn-lt"/>
              </a:rPr>
              <a:t>Unnamed: 20</a:t>
            </a:r>
          </a:p>
          <a:p>
            <a:pPr marL="285750" lvl="4" indent="-285750">
              <a:buFont typeface="Wingdings,Sans-Serif"/>
              <a:buChar char="Ø"/>
            </a:pPr>
            <a:r>
              <a:rPr lang="en-US" dirty="0">
                <a:ea typeface="+mn-lt"/>
                <a:cs typeface="+mn-lt"/>
              </a:rPr>
              <a:t>Rank</a:t>
            </a:r>
          </a:p>
          <a:p>
            <a:pPr marL="285750" lvl="4" indent="-285750">
              <a:buFont typeface="Wingdings,Sans-Serif"/>
              <a:buChar char="Ø"/>
            </a:pPr>
            <a:r>
              <a:rPr lang="en-US" dirty="0">
                <a:ea typeface="+mn-lt"/>
                <a:cs typeface="+mn-lt"/>
              </a:rPr>
              <a:t>Value</a:t>
            </a:r>
          </a:p>
          <a:p>
            <a:pPr lvl="4"/>
            <a:endParaRPr lang="en-US"/>
          </a:p>
          <a:p>
            <a:pPr marL="285750" indent="-285750">
              <a:buFont typeface="Wingdings,Sans-Serif"/>
              <a:buChar char="q"/>
            </a:pPr>
            <a:r>
              <a:rPr lang="en-US" dirty="0"/>
              <a:t>The data types are summarized as follows: </a:t>
            </a:r>
            <a:r>
              <a:rPr lang="en-US" dirty="0">
                <a:ea typeface="+mn-lt"/>
                <a:cs typeface="+mn-lt"/>
              </a:rPr>
              <a:t>float64(5), int64(6), object(12)</a:t>
            </a:r>
            <a:endParaRPr lang="en-US" sz="1400" dirty="0">
              <a:ea typeface="+mn-lt"/>
              <a:cs typeface="+mn-lt"/>
            </a:endParaRPr>
          </a:p>
        </p:txBody>
      </p:sp>
    </p:spTree>
    <p:extLst>
      <p:ext uri="{BB962C8B-B14F-4D97-AF65-F5344CB8AC3E}">
        <p14:creationId xmlns:p14="http://schemas.microsoft.com/office/powerpoint/2010/main" val="6637573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3. INTREPRETATION</a:t>
            </a:r>
            <a:endParaRPr/>
          </a:p>
        </p:txBody>
      </p:sp>
      <p:sp>
        <p:nvSpPr>
          <p:cNvPr id="123" name="Shape 72"/>
          <p:cNvSpPr/>
          <p:nvPr/>
        </p:nvSpPr>
        <p:spPr>
          <a:xfrm>
            <a:off x="205025"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DATASET INTREPRETATION AFTER LOADING</a:t>
            </a:r>
          </a:p>
        </p:txBody>
      </p:sp>
      <p:sp>
        <p:nvSpPr>
          <p:cNvPr id="124" name="Shape 73"/>
          <p:cNvSpPr/>
          <p:nvPr/>
        </p:nvSpPr>
        <p:spPr>
          <a:xfrm>
            <a:off x="205025" y="1420696"/>
            <a:ext cx="4134600" cy="117779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1500">
                <a:latin typeface="Open Sans"/>
                <a:ea typeface="Open Sans"/>
                <a:cs typeface="Open Sans"/>
                <a:sym typeface="Open Sans"/>
              </a:defRPr>
            </a:lvl1pPr>
          </a:lstStyle>
          <a:p>
            <a:pPr marL="285750" indent="-285750">
              <a:lnSpc>
                <a:spcPct val="114999"/>
              </a:lnSpc>
              <a:buFont typeface="Wingdings"/>
              <a:buChar char="q"/>
            </a:pPr>
            <a:endParaRPr lang="en-US">
              <a:latin typeface="Open Sans"/>
            </a:endParaRPr>
          </a:p>
          <a:p>
            <a:pPr marL="171450" lvl="4" indent="-171450">
              <a:lnSpc>
                <a:spcPct val="114999"/>
              </a:lnSpc>
              <a:buFont typeface="Wingdings"/>
              <a:buChar char="Ø"/>
            </a:pPr>
            <a:endParaRPr lang="en-US">
              <a:solidFill>
                <a:srgbClr val="1F1F1F"/>
              </a:solidFill>
              <a:latin typeface="Open Sans"/>
              <a:cs typeface="Arial"/>
            </a:endParaRPr>
          </a:p>
          <a:p>
            <a:pPr>
              <a:lnSpc>
                <a:spcPct val="114999"/>
              </a:lnSpc>
            </a:pPr>
            <a:endParaRPr lang="en-US" sz="1400">
              <a:solidFill>
                <a:srgbClr val="1F1F1F"/>
              </a:solidFill>
            </a:endParaRPr>
          </a:p>
          <a:p>
            <a:pPr>
              <a:lnSpc>
                <a:spcPct val="114999"/>
              </a:lnSpc>
            </a:pPr>
            <a:endParaRPr lang="en-US" sz="1400"/>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15" name="Text Placeholder 14">
            <a:extLst>
              <a:ext uri="{FF2B5EF4-FFF2-40B4-BE49-F238E27FC236}">
                <a16:creationId xmlns:a16="http://schemas.microsoft.com/office/drawing/2014/main" id="{84B12A67-3AA3-0E84-BFE8-52BCAF4663A3}"/>
              </a:ext>
            </a:extLst>
          </p:cNvPr>
          <p:cNvSpPr>
            <a:spLocks noGrp="1"/>
          </p:cNvSpPr>
          <p:nvPr>
            <p:ph type="body" sz="half" idx="1"/>
          </p:nvPr>
        </p:nvSpPr>
        <p:spPr>
          <a:xfrm>
            <a:off x="203869" y="1422051"/>
            <a:ext cx="4690015" cy="3437966"/>
          </a:xfrm>
        </p:spPr>
        <p:txBody>
          <a:bodyPr lIns="91424" tIns="91424" rIns="91424" bIns="91424" anchor="t">
            <a:normAutofit/>
          </a:bodyPr>
          <a:lstStyle/>
          <a:p>
            <a:pPr marL="285750" indent="-285750">
              <a:lnSpc>
                <a:spcPct val="114999"/>
              </a:lnSpc>
              <a:buClr>
                <a:srgbClr val="585858"/>
              </a:buClr>
              <a:buFont typeface="Wingdings,Sans-Serif"/>
              <a:buChar char="q"/>
            </a:pPr>
            <a:r>
              <a:rPr lang="en-US" dirty="0">
                <a:solidFill>
                  <a:srgbClr val="000000"/>
                </a:solidFill>
                <a:latin typeface="Open Sans"/>
              </a:rPr>
              <a:t>Inconsistent columns: the following columns are either only present in one of the customer list and absent in the other</a:t>
            </a:r>
            <a:endParaRPr lang="en-US" dirty="0"/>
          </a:p>
          <a:p>
            <a:pPr marL="793750" lvl="1" indent="-285750">
              <a:lnSpc>
                <a:spcPct val="114999"/>
              </a:lnSpc>
              <a:buClr>
                <a:srgbClr val="585858"/>
              </a:buClr>
              <a:buAutoNum type="arabicPeriod"/>
            </a:pPr>
            <a:r>
              <a:rPr lang="en-US" dirty="0">
                <a:solidFill>
                  <a:srgbClr val="000000"/>
                </a:solidFill>
                <a:ea typeface="+mn-lt"/>
                <a:cs typeface="+mn-lt"/>
              </a:rPr>
              <a:t>'Unnamed: 16', </a:t>
            </a:r>
            <a:endParaRPr lang="en-US">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'Unnamed: 17', </a:t>
            </a:r>
            <a:endParaRPr lang="en-US" dirty="0">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'Unnamed: 18', </a:t>
            </a:r>
            <a:endParaRPr lang="en-US" dirty="0">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'Unnamed: 19', </a:t>
            </a:r>
            <a:endParaRPr lang="en-US" dirty="0">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'Unnamed: 20', </a:t>
            </a:r>
            <a:endParaRPr lang="en-US" dirty="0">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'Rank', </a:t>
            </a:r>
            <a:endParaRPr lang="en-US" dirty="0">
              <a:solidFill>
                <a:srgbClr val="808080"/>
              </a:solidFill>
              <a:latin typeface="Open Sans"/>
              <a:ea typeface="+mn-lt"/>
              <a:cs typeface="+mn-lt"/>
            </a:endParaRPr>
          </a:p>
          <a:p>
            <a:pPr marL="793750" lvl="1" indent="-285750">
              <a:lnSpc>
                <a:spcPct val="114999"/>
              </a:lnSpc>
              <a:buClr>
                <a:srgbClr val="585858"/>
              </a:buClr>
              <a:buAutoNum type="arabicPeriod"/>
            </a:pPr>
            <a:r>
              <a:rPr lang="en-US" dirty="0">
                <a:solidFill>
                  <a:srgbClr val="000000"/>
                </a:solidFill>
                <a:ea typeface="+mn-lt"/>
                <a:cs typeface="+mn-lt"/>
              </a:rPr>
              <a:t>'Value'</a:t>
            </a:r>
            <a:endParaRPr lang="en-US" dirty="0">
              <a:solidFill>
                <a:srgbClr val="808080"/>
              </a:solidFill>
              <a:latin typeface="Open Sans"/>
            </a:endParaRPr>
          </a:p>
          <a:p>
            <a:pPr marL="793750" lvl="1" indent="-285750">
              <a:lnSpc>
                <a:spcPct val="114999"/>
              </a:lnSpc>
              <a:buClr>
                <a:srgbClr val="585858"/>
              </a:buClr>
              <a:buAutoNum type="arabicPeriod"/>
            </a:pPr>
            <a:r>
              <a:rPr lang="en-US" dirty="0">
                <a:solidFill>
                  <a:srgbClr val="000000"/>
                </a:solidFill>
                <a:latin typeface="Arial"/>
              </a:rPr>
              <a:t>Default</a:t>
            </a:r>
          </a:p>
          <a:p>
            <a:pPr marL="285750" lvl="3" indent="-285750">
              <a:lnSpc>
                <a:spcPct val="114999"/>
              </a:lnSpc>
              <a:buClr>
                <a:srgbClr val="585858"/>
              </a:buClr>
              <a:buFont typeface="Wingdings,Sans-Serif"/>
              <a:buChar char="q"/>
            </a:pPr>
            <a:r>
              <a:rPr lang="en-US" dirty="0">
                <a:solidFill>
                  <a:srgbClr val="000000"/>
                </a:solidFill>
                <a:latin typeface="Arial"/>
              </a:rPr>
              <a:t>Missing value: There are missing values in all the data frames after loading</a:t>
            </a:r>
          </a:p>
        </p:txBody>
      </p:sp>
      <p:sp>
        <p:nvSpPr>
          <p:cNvPr id="4" name="Text Placeholder 14">
            <a:extLst>
              <a:ext uri="{FF2B5EF4-FFF2-40B4-BE49-F238E27FC236}">
                <a16:creationId xmlns:a16="http://schemas.microsoft.com/office/drawing/2014/main" id="{38D2519A-7986-3FE8-0577-82D3FFFF0265}"/>
              </a:ext>
            </a:extLst>
          </p:cNvPr>
          <p:cNvSpPr txBox="1">
            <a:spLocks/>
          </p:cNvSpPr>
          <p:nvPr/>
        </p:nvSpPr>
        <p:spPr>
          <a:xfrm>
            <a:off x="4894482" y="1378919"/>
            <a:ext cx="3870506" cy="348109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normAutofit/>
          </a:bodyPr>
          <a:lstStyle>
            <a:lvl1pPr marL="457200" marR="0" indent="-3175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ln>
                  <a:noFill/>
                </a:ln>
                <a:solidFill>
                  <a:schemeClr val="accent2">
                    <a:lumOff val="21764"/>
                  </a:schemeClr>
                </a:solidFill>
                <a:uFillTx/>
                <a:latin typeface="+mn-lt"/>
                <a:ea typeface="+mn-ea"/>
                <a:cs typeface="+mn-cs"/>
                <a:sym typeface="Arial"/>
              </a:defRPr>
            </a:lvl1pPr>
            <a:lvl2pPr marL="9652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ln>
                  <a:noFill/>
                </a:ln>
                <a:solidFill>
                  <a:schemeClr val="accent2">
                    <a:lumOff val="21764"/>
                  </a:schemeClr>
                </a:solidFill>
                <a:uFillTx/>
                <a:latin typeface="+mn-lt"/>
                <a:ea typeface="+mn-ea"/>
                <a:cs typeface="+mn-cs"/>
                <a:sym typeface="Arial"/>
              </a:defRPr>
            </a:lvl2pPr>
            <a:lvl3pPr marL="14224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ln>
                  <a:noFill/>
                </a:ln>
                <a:solidFill>
                  <a:schemeClr val="accent2">
                    <a:lumOff val="21764"/>
                  </a:schemeClr>
                </a:solidFill>
                <a:uFillTx/>
                <a:latin typeface="+mn-lt"/>
                <a:ea typeface="+mn-ea"/>
                <a:cs typeface="+mn-cs"/>
                <a:sym typeface="Arial"/>
              </a:defRPr>
            </a:lvl3pPr>
            <a:lvl4pPr marL="18796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ln>
                  <a:noFill/>
                </a:ln>
                <a:solidFill>
                  <a:schemeClr val="accent2">
                    <a:lumOff val="21764"/>
                  </a:schemeClr>
                </a:solidFill>
                <a:uFillTx/>
                <a:latin typeface="+mn-lt"/>
                <a:ea typeface="+mn-ea"/>
                <a:cs typeface="+mn-cs"/>
                <a:sym typeface="Arial"/>
              </a:defRPr>
            </a:lvl4pPr>
            <a:lvl5pPr marL="23368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a:lstStyle>
          <a:p>
            <a:pPr marL="285750" lvl="3" indent="-285750">
              <a:lnSpc>
                <a:spcPct val="114999"/>
              </a:lnSpc>
              <a:buClr>
                <a:srgbClr val="585858"/>
              </a:buClr>
              <a:buFont typeface="Wingdings"/>
              <a:buChar char="q"/>
            </a:pPr>
            <a:r>
              <a:rPr lang="en-US" dirty="0">
                <a:solidFill>
                  <a:srgbClr val="000000"/>
                </a:solidFill>
                <a:latin typeface="Arial"/>
              </a:rPr>
              <a:t>Invalid Data Type: datetime such as DOB and product first sold date were identified as object instead of datetime data type.</a:t>
            </a:r>
          </a:p>
          <a:p>
            <a:pPr marL="285750" lvl="3" indent="-285750">
              <a:lnSpc>
                <a:spcPct val="114999"/>
              </a:lnSpc>
              <a:buClr>
                <a:srgbClr val="585858"/>
              </a:buClr>
              <a:buFont typeface="Wingdings"/>
              <a:buChar char="q"/>
            </a:pPr>
            <a:r>
              <a:rPr lang="en-US" dirty="0">
                <a:solidFill>
                  <a:srgbClr val="000000"/>
                </a:solidFill>
                <a:latin typeface="Arial"/>
              </a:rPr>
              <a:t>Inconsistent values for categorical feature: such as Female and F, </a:t>
            </a:r>
            <a:r>
              <a:rPr lang="en-US" dirty="0" err="1">
                <a:solidFill>
                  <a:srgbClr val="000000"/>
                </a:solidFill>
                <a:latin typeface="Arial"/>
              </a:rPr>
              <a:t>victoria</a:t>
            </a:r>
            <a:r>
              <a:rPr lang="en-US" dirty="0">
                <a:solidFill>
                  <a:srgbClr val="000000"/>
                </a:solidFill>
                <a:latin typeface="Arial"/>
              </a:rPr>
              <a:t> and </a:t>
            </a:r>
            <a:r>
              <a:rPr lang="en-US" dirty="0" err="1">
                <a:solidFill>
                  <a:srgbClr val="000000"/>
                </a:solidFill>
                <a:latin typeface="Arial"/>
              </a:rPr>
              <a:t>VIc.</a:t>
            </a:r>
            <a:endParaRPr lang="en-US" dirty="0">
              <a:solidFill>
                <a:srgbClr val="000000"/>
              </a:solidFill>
              <a:latin typeface="Arial"/>
            </a:endParaRPr>
          </a:p>
          <a:p>
            <a:pPr marL="285750" lvl="3" indent="-285750">
              <a:lnSpc>
                <a:spcPct val="114999"/>
              </a:lnSpc>
              <a:buClr>
                <a:srgbClr val="585858"/>
              </a:buClr>
              <a:buFont typeface="Wingdings"/>
              <a:buChar char="q"/>
            </a:pPr>
            <a:r>
              <a:rPr lang="en-US" dirty="0">
                <a:solidFill>
                  <a:srgbClr val="000000"/>
                </a:solidFill>
                <a:latin typeface="Arial"/>
              </a:rPr>
              <a:t>Outliers: there might be some outliers present </a:t>
            </a:r>
          </a:p>
          <a:p>
            <a:pPr marL="285750" lvl="3" indent="-285750">
              <a:lnSpc>
                <a:spcPct val="114999"/>
              </a:lnSpc>
              <a:buClr>
                <a:srgbClr val="585858"/>
              </a:buClr>
              <a:buFont typeface="Wingdings"/>
              <a:buChar char="q"/>
            </a:pPr>
            <a:endParaRPr lang="en-US">
              <a:solidFill>
                <a:srgbClr val="000000"/>
              </a:solidFill>
              <a:latin typeface="Arial"/>
            </a:endParaRPr>
          </a:p>
        </p:txBody>
      </p:sp>
    </p:spTree>
    <p:extLst>
      <p:ext uri="{BB962C8B-B14F-4D97-AF65-F5344CB8AC3E}">
        <p14:creationId xmlns:p14="http://schemas.microsoft.com/office/powerpoint/2010/main" val="24235503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DATA CLEANING</a:t>
            </a:r>
          </a:p>
        </p:txBody>
      </p:sp>
      <p:sp>
        <p:nvSpPr>
          <p:cNvPr id="118" name="Shape 65"/>
          <p:cNvSpPr/>
          <p:nvPr/>
        </p:nvSpPr>
        <p:spPr>
          <a:xfrm>
            <a:off x="343874" y="1211200"/>
            <a:ext cx="5459402" cy="206886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p>
            <a:pPr marL="457200" indent="-355600">
              <a:lnSpc>
                <a:spcPct val="115000"/>
              </a:lnSpc>
              <a:buClr>
                <a:srgbClr val="000000"/>
              </a:buClr>
              <a:buSzPts val="2000"/>
              <a:buAutoNum type="arabicPeriod"/>
              <a:defRPr sz="2000">
                <a:latin typeface="Open Sans"/>
                <a:ea typeface="Open Sans"/>
                <a:cs typeface="Open Sans"/>
                <a:sym typeface="Open Sans"/>
              </a:defRPr>
            </a:pPr>
            <a:r>
              <a:rPr lang="en-US" sz="1800" dirty="0">
                <a:latin typeface="Arial"/>
              </a:rPr>
              <a:t>Terminologies</a:t>
            </a:r>
          </a:p>
          <a:p>
            <a:pPr marL="457200" indent="-355600">
              <a:lnSpc>
                <a:spcPct val="114999"/>
              </a:lnSpc>
              <a:buClr>
                <a:srgbClr val="000000"/>
              </a:buClr>
              <a:buSzPts val="2000"/>
              <a:buAutoNum type="arabicPeriod"/>
              <a:defRPr sz="2000">
                <a:latin typeface="Open Sans"/>
                <a:ea typeface="Open Sans"/>
                <a:cs typeface="Open Sans"/>
                <a:sym typeface="Open Sans"/>
              </a:defRPr>
            </a:pPr>
            <a:r>
              <a:rPr lang="en-US" sz="1800" dirty="0">
                <a:latin typeface="Arial"/>
              </a:rPr>
              <a:t>Method for cleaning missing values.</a:t>
            </a:r>
            <a:endParaRPr sz="1800" dirty="0">
              <a:latin typeface="Arial"/>
            </a:endParaRPr>
          </a:p>
          <a:p>
            <a:pPr marL="457200" indent="-355600">
              <a:lnSpc>
                <a:spcPct val="115000"/>
              </a:lnSpc>
              <a:buClr>
                <a:srgbClr val="000000"/>
              </a:buClr>
              <a:buSzPts val="2000"/>
              <a:buAutoNum type="arabicPeriod"/>
              <a:defRPr sz="2000">
                <a:latin typeface="Open Sans"/>
                <a:ea typeface="Open Sans"/>
                <a:cs typeface="Open Sans"/>
                <a:sym typeface="Open Sans"/>
              </a:defRPr>
            </a:pPr>
            <a:r>
              <a:rPr lang="en-US" sz="1800" dirty="0">
                <a:latin typeface="Arial"/>
              </a:rPr>
              <a:t>Handling categorical variables.</a:t>
            </a:r>
          </a:p>
          <a:p>
            <a:pPr marL="457200" indent="-355600">
              <a:lnSpc>
                <a:spcPct val="114999"/>
              </a:lnSpc>
              <a:buClr>
                <a:srgbClr val="000000"/>
              </a:buClr>
              <a:buSzPts val="2000"/>
              <a:buAutoNum type="arabicPeriod"/>
              <a:defRPr sz="2000">
                <a:latin typeface="Open Sans"/>
                <a:ea typeface="Open Sans"/>
                <a:cs typeface="Open Sans"/>
                <a:sym typeface="Open Sans"/>
              </a:defRPr>
            </a:pPr>
            <a:r>
              <a:rPr lang="en-US" sz="1800" dirty="0">
                <a:latin typeface="Arial"/>
              </a:rPr>
              <a:t>Inconsistent values and columns, Invalid data type and outliers.</a:t>
            </a:r>
          </a:p>
          <a:p>
            <a:pPr marL="457200" indent="-355600">
              <a:lnSpc>
                <a:spcPct val="115000"/>
              </a:lnSpc>
              <a:buClr>
                <a:srgbClr val="000000"/>
              </a:buClr>
              <a:buSzPts val="2000"/>
              <a:buAutoNum type="arabicPeriod"/>
              <a:defRPr sz="2000">
                <a:latin typeface="Open Sans"/>
                <a:ea typeface="Open Sans"/>
                <a:cs typeface="Open Sans"/>
                <a:sym typeface="Open Sans"/>
              </a:defRPr>
            </a:pPr>
            <a:r>
              <a:rPr sz="1800" dirty="0">
                <a:latin typeface="Arial"/>
              </a:rPr>
              <a:t>Interpretation</a:t>
            </a:r>
            <a:r>
              <a:rPr lang="en-US" sz="1800" dirty="0">
                <a:latin typeface="Arial"/>
              </a:rPr>
              <a:t>.</a:t>
            </a:r>
            <a:endParaRPr sz="1800" dirty="0">
              <a:latin typeface="Arial"/>
            </a:endParaRP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extLst>
      <p:ext uri="{BB962C8B-B14F-4D97-AF65-F5344CB8AC3E}">
        <p14:creationId xmlns:p14="http://schemas.microsoft.com/office/powerpoint/2010/main" val="41513921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457200" indent="-457200">
              <a:buAutoNum type="arabicPeriod"/>
            </a:pPr>
            <a:r>
              <a:rPr lang="en-US"/>
              <a:t>TERMINOLOGIES</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11075" y="1062640"/>
            <a:ext cx="9175969"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t>Mean Absolute Error(MAE): </a:t>
            </a:r>
            <a:r>
              <a:rPr lang="en-US">
                <a:ea typeface="+mn-lt"/>
                <a:cs typeface="+mn-lt"/>
              </a:rPr>
              <a:t>is a metric used to measure the average magnitude of errors in a set of predictions, without considering their direction. It is calculated as the average of the absolute differences between predicted and actual values.</a:t>
            </a:r>
          </a:p>
          <a:p>
            <a:pPr marL="285750" lvl="4" indent="-285750">
              <a:buFont typeface="Wingdings"/>
              <a:buChar char="Ø"/>
            </a:pPr>
            <a:r>
              <a:rPr lang="en-US">
                <a:ea typeface="+mn-lt"/>
                <a:cs typeface="+mn-lt"/>
              </a:rPr>
              <a:t>MAE = (1/n) * Σ |</a:t>
            </a:r>
            <a:r>
              <a:rPr lang="en-US" err="1">
                <a:ea typeface="+mn-lt"/>
                <a:cs typeface="+mn-lt"/>
              </a:rPr>
              <a:t>yi</a:t>
            </a:r>
            <a:r>
              <a:rPr lang="en-US">
                <a:ea typeface="+mn-lt"/>
                <a:cs typeface="+mn-lt"/>
              </a:rPr>
              <a:t> - </a:t>
            </a:r>
            <a:r>
              <a:rPr lang="en-US" err="1">
                <a:ea typeface="+mn-lt"/>
                <a:cs typeface="+mn-lt"/>
              </a:rPr>
              <a:t>ŷi</a:t>
            </a:r>
            <a:r>
              <a:rPr lang="en-US">
                <a:ea typeface="+mn-lt"/>
                <a:cs typeface="+mn-lt"/>
              </a:rPr>
              <a:t>|</a:t>
            </a:r>
            <a:endParaRPr lang="en-US"/>
          </a:p>
          <a:p>
            <a:pPr marL="285750" lvl="4" indent="-285750">
              <a:buFont typeface="Wingdings"/>
              <a:buChar char="Ø"/>
            </a:pPr>
            <a:r>
              <a:rPr lang="en-US">
                <a:ea typeface="+mn-lt"/>
                <a:cs typeface="+mn-lt"/>
              </a:rPr>
              <a:t>n is the number of observations</a:t>
            </a:r>
          </a:p>
          <a:p>
            <a:pPr marL="285750" lvl="4" indent="-285750">
              <a:buFont typeface="Wingdings"/>
              <a:buChar char="Ø"/>
            </a:pPr>
            <a:r>
              <a:rPr lang="en-US" err="1">
                <a:ea typeface="+mn-lt"/>
                <a:cs typeface="+mn-lt"/>
              </a:rPr>
              <a:t>yi</a:t>
            </a:r>
            <a:r>
              <a:rPr lang="en-US">
                <a:ea typeface="+mn-lt"/>
                <a:cs typeface="+mn-lt"/>
              </a:rPr>
              <a:t> is the actual value</a:t>
            </a:r>
          </a:p>
          <a:p>
            <a:pPr marL="285750" lvl="4" indent="-285750">
              <a:buFont typeface="Wingdings"/>
              <a:buChar char="Ø"/>
            </a:pPr>
            <a:r>
              <a:rPr lang="en-US" err="1">
                <a:ea typeface="+mn-lt"/>
                <a:cs typeface="+mn-lt"/>
              </a:rPr>
              <a:t>ŷi</a:t>
            </a:r>
            <a:r>
              <a:rPr lang="en-US">
                <a:ea typeface="+mn-lt"/>
                <a:cs typeface="+mn-lt"/>
              </a:rPr>
              <a:t> is the predicted value</a:t>
            </a:r>
          </a:p>
          <a:p>
            <a:pPr marL="285750" lvl="4" indent="-285750">
              <a:buFont typeface="Wingdings"/>
              <a:buChar char="Ø"/>
            </a:pPr>
            <a:r>
              <a:rPr lang="en-US">
                <a:ea typeface="+mn-lt"/>
                <a:cs typeface="+mn-lt"/>
              </a:rPr>
              <a:t>the lowest MAE is considered the best, as it indicates the smallest average error between predicted and actual values.</a:t>
            </a:r>
          </a:p>
          <a:p>
            <a:pPr lvl="1"/>
            <a:r>
              <a:rPr lang="en-US">
                <a:ea typeface="+mn-lt"/>
                <a:cs typeface="+mn-lt"/>
              </a:rPr>
              <a:t>  </a:t>
            </a:r>
          </a:p>
          <a:p>
            <a:pPr marL="285750" indent="-285750">
              <a:buFont typeface="Wingdings"/>
              <a:buChar char="q"/>
            </a:pPr>
            <a:r>
              <a:rPr lang="en-US" err="1">
                <a:latin typeface="Consolas"/>
                <a:ea typeface="+mn-lt"/>
                <a:cs typeface="+mn-lt"/>
              </a:rPr>
              <a:t>RandomForestRegressor</a:t>
            </a:r>
            <a:r>
              <a:rPr lang="en-US">
                <a:ea typeface="+mn-lt"/>
                <a:cs typeface="+mn-lt"/>
              </a:rPr>
              <a:t> Model: This is a machine learning model from the ensemble learning family, specifically used for regression tasks. </a:t>
            </a:r>
          </a:p>
          <a:p>
            <a:pPr marL="285750" lvl="1" indent="-285750">
              <a:buFont typeface="Wingdings"/>
              <a:buChar char="Ø"/>
            </a:pPr>
            <a:r>
              <a:rPr lang="en-US">
                <a:ea typeface="+mn-lt"/>
                <a:cs typeface="+mn-lt"/>
              </a:rPr>
              <a:t>It builds multiple decision trees during training and outputs the average prediction of the individual trees to improve predictive accuracy and control over-fitting.</a:t>
            </a:r>
          </a:p>
          <a:p>
            <a:pPr marL="285750" lvl="1" indent="-285750">
              <a:buFont typeface="Wingdings"/>
              <a:buChar char="Ø"/>
            </a:pPr>
            <a:r>
              <a:rPr lang="en-US"/>
              <a:t>For predicting the </a:t>
            </a:r>
            <a:r>
              <a:rPr lang="en-US" err="1"/>
              <a:t>ŷi</a:t>
            </a:r>
            <a:r>
              <a:rPr lang="en-US"/>
              <a:t> values, this model will be used at a random state of zero(0) </a:t>
            </a:r>
            <a:r>
              <a:rPr lang="en-US">
                <a:ea typeface="+mn-lt"/>
                <a:cs typeface="+mn-lt"/>
              </a:rPr>
              <a:t>to ensure that  the model to produce the same results every time it is run.</a:t>
            </a:r>
            <a:endParaRPr lang="en-US"/>
          </a:p>
        </p:txBody>
      </p:sp>
    </p:spTree>
    <p:extLst>
      <p:ext uri="{BB962C8B-B14F-4D97-AF65-F5344CB8AC3E}">
        <p14:creationId xmlns:p14="http://schemas.microsoft.com/office/powerpoint/2010/main" val="20260306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457200" indent="-457200">
              <a:buAutoNum type="arabicPeriod"/>
            </a:pPr>
            <a:r>
              <a:rPr lang="en-US"/>
              <a:t>TERMINOLOGIES</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11075" y="1062640"/>
            <a:ext cx="9175969"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ea typeface="+mn-lt"/>
                <a:cs typeface="+mn-lt"/>
              </a:rPr>
              <a:t>Y-dot notation: at the beginning of this data analysis process. But based on my general knowledge of the feature. </a:t>
            </a:r>
            <a:endParaRPr lang="en-US" dirty="0"/>
          </a:p>
          <a:p>
            <a:pPr marL="285750" lvl="1" indent="-285750">
              <a:buFont typeface="Wingdings"/>
              <a:buChar char="Ø"/>
            </a:pPr>
            <a:r>
              <a:rPr lang="en-US" dirty="0">
                <a:ea typeface="+mn-lt"/>
                <a:cs typeface="+mn-lt"/>
              </a:rPr>
              <a:t>List price  and past_3_years_bike_related will used as the y dot notation for Transactions and Old Customer List data frames respectively for the data cleaning process. </a:t>
            </a:r>
            <a:endParaRPr lang="en-US" dirty="0"/>
          </a:p>
          <a:p>
            <a:pPr marL="285750" lvl="1" indent="-285750">
              <a:buFont typeface="Wingdings"/>
              <a:buChar char="Ø"/>
            </a:pPr>
            <a:r>
              <a:rPr lang="en-US" dirty="0">
                <a:ea typeface="+mn-lt"/>
                <a:cs typeface="+mn-lt"/>
              </a:rPr>
              <a:t>The y dot notation is the target variable for predicting high value customers in the respective data frame. </a:t>
            </a:r>
            <a:endParaRPr lang="en-US" dirty="0"/>
          </a:p>
          <a:p>
            <a:pPr marL="285750" lvl="1" indent="-285750">
              <a:buFont typeface="Wingdings"/>
              <a:buChar char="Ø"/>
            </a:pPr>
            <a:r>
              <a:rPr lang="en-US" dirty="0">
                <a:ea typeface="+mn-lt"/>
                <a:cs typeface="+mn-lt"/>
              </a:rPr>
              <a:t>During the feature inspection and feature engineering processing. The Y target  </a:t>
            </a:r>
            <a:r>
              <a:rPr lang="en-US">
                <a:ea typeface="+mn-lt"/>
                <a:cs typeface="+mn-lt"/>
              </a:rPr>
              <a:t>variable</a:t>
            </a:r>
            <a:r>
              <a:rPr lang="en-US" dirty="0">
                <a:ea typeface="+mn-lt"/>
                <a:cs typeface="+mn-lt"/>
              </a:rPr>
              <a:t> might the subject to change as my understanding of the relationships between the features increases.</a:t>
            </a:r>
            <a:endParaRPr lang="en-US" dirty="0"/>
          </a:p>
          <a:p>
            <a:pPr lvl="1"/>
            <a:r>
              <a:rPr lang="en-US" dirty="0">
                <a:ea typeface="+mn-lt"/>
                <a:cs typeface="+mn-lt"/>
              </a:rPr>
              <a:t>  </a:t>
            </a:r>
          </a:p>
          <a:p>
            <a:pPr marL="285750" indent="-285750">
              <a:buFont typeface="Wingdings"/>
              <a:buChar char="q"/>
            </a:pPr>
            <a:r>
              <a:rPr lang="en-US" dirty="0">
                <a:latin typeface="Arial"/>
                <a:ea typeface="+mn-lt"/>
                <a:cs typeface="+mn-lt"/>
              </a:rPr>
              <a:t>X-features</a:t>
            </a:r>
            <a:r>
              <a:rPr lang="en-US" dirty="0">
                <a:ea typeface="+mn-lt"/>
                <a:cs typeface="+mn-lt"/>
              </a:rPr>
              <a:t>: </a:t>
            </a:r>
          </a:p>
          <a:p>
            <a:pPr marL="285750" indent="-285750">
              <a:buFont typeface="Wingdings"/>
              <a:buChar char="q"/>
            </a:pPr>
            <a:r>
              <a:rPr lang="en-US" dirty="0">
                <a:ea typeface="+mn-lt"/>
                <a:cs typeface="+mn-lt"/>
              </a:rPr>
              <a:t>Missing values: all feature in each data frame except from the y-dot notation and high cardinality features will be used as the X-features during the data cleaning process</a:t>
            </a:r>
            <a:endParaRPr lang="en-US" dirty="0"/>
          </a:p>
          <a:p>
            <a:pPr marL="285750" lvl="1" indent="-285750">
              <a:buFont typeface="Wingdings"/>
              <a:buChar char="Ø"/>
            </a:pPr>
            <a:r>
              <a:rPr lang="en-US" dirty="0">
                <a:ea typeface="+mn-lt"/>
                <a:cs typeface="+mn-lt"/>
              </a:rPr>
              <a:t>The following are the high cardinality columns</a:t>
            </a:r>
          </a:p>
          <a:p>
            <a:pPr marL="285750" lvl="2" indent="-285750">
              <a:buFont typeface="Wingdings"/>
              <a:buChar char="§"/>
            </a:pPr>
            <a:r>
              <a:rPr lang="en-US">
                <a:ea typeface="+mn-lt"/>
                <a:cs typeface="+mn-lt"/>
              </a:rPr>
              <a:t>First name (3136 )</a:t>
            </a:r>
          </a:p>
          <a:p>
            <a:pPr marL="285750" lvl="2" indent="-285750">
              <a:buFont typeface="Wingdings"/>
              <a:buChar char="§"/>
            </a:pPr>
            <a:r>
              <a:rPr lang="en-US" dirty="0">
                <a:ea typeface="+mn-lt"/>
                <a:cs typeface="+mn-lt"/>
              </a:rPr>
              <a:t>Last name (3721)</a:t>
            </a:r>
          </a:p>
          <a:p>
            <a:pPr marL="285750" lvl="2" indent="-285750">
              <a:buFont typeface="Wingdings"/>
              <a:buChar char="§"/>
            </a:pPr>
            <a:r>
              <a:rPr lang="en-US" dirty="0">
                <a:ea typeface="+mn-lt"/>
                <a:cs typeface="+mn-lt"/>
              </a:rPr>
              <a:t>Address (3993)</a:t>
            </a:r>
          </a:p>
          <a:p>
            <a:pPr marL="285750" lvl="2" indent="-285750">
              <a:buFont typeface="Wingdings"/>
              <a:buChar char="§"/>
            </a:pPr>
            <a:r>
              <a:rPr lang="en-US" dirty="0">
                <a:ea typeface="+mn-lt"/>
                <a:cs typeface="+mn-lt"/>
              </a:rPr>
              <a:t>Job title(195)</a:t>
            </a:r>
          </a:p>
        </p:txBody>
      </p:sp>
    </p:spTree>
    <p:extLst>
      <p:ext uri="{BB962C8B-B14F-4D97-AF65-F5344CB8AC3E}">
        <p14:creationId xmlns:p14="http://schemas.microsoft.com/office/powerpoint/2010/main" val="27334566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METHOD FOR CLEANING MISSING VALUES</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292" y="965593"/>
            <a:ext cx="917596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We will be choosing the optimal MAE results out of the following two methods: </a:t>
            </a:r>
            <a:endParaRPr lang="en-US"/>
          </a:p>
          <a:p>
            <a:pPr marL="285750" lvl="1" indent="-285750">
              <a:buFont typeface="Wingdings"/>
              <a:buChar char="Ø"/>
            </a:pPr>
            <a:r>
              <a:rPr lang="en-US">
                <a:ea typeface="+mn-lt"/>
                <a:cs typeface="+mn-lt"/>
              </a:rPr>
              <a:t>Dropping columns with missing values</a:t>
            </a:r>
          </a:p>
          <a:p>
            <a:pPr marL="285750" lvl="1" indent="-285750">
              <a:buFont typeface="Wingdings"/>
              <a:buChar char="Ø"/>
            </a:pPr>
            <a:r>
              <a:rPr lang="en-US">
                <a:ea typeface="+mn-lt"/>
                <a:cs typeface="+mn-lt"/>
              </a:rPr>
              <a:t>Imputation using simple Imputer</a:t>
            </a:r>
            <a:br>
              <a:rPr lang="en-US">
                <a:ea typeface="+mn-lt"/>
                <a:cs typeface="+mn-lt"/>
              </a:rPr>
            </a:br>
            <a:r>
              <a:rPr lang="en-US">
                <a:ea typeface="+mn-lt"/>
                <a:cs typeface="+mn-lt"/>
              </a:rPr>
              <a:t> </a:t>
            </a:r>
            <a:endParaRPr lang="en-US"/>
          </a:p>
        </p:txBody>
      </p:sp>
      <p:graphicFrame>
        <p:nvGraphicFramePr>
          <p:cNvPr id="4" name="Table 3">
            <a:extLst>
              <a:ext uri="{FF2B5EF4-FFF2-40B4-BE49-F238E27FC236}">
                <a16:creationId xmlns:a16="http://schemas.microsoft.com/office/drawing/2014/main" id="{4949FEBB-BD3F-C504-7B06-BACD93A55EDA}"/>
              </a:ext>
            </a:extLst>
          </p:cNvPr>
          <p:cNvGraphicFramePr>
            <a:graphicFrameLocks noGrp="1"/>
          </p:cNvGraphicFramePr>
          <p:nvPr>
            <p:extLst>
              <p:ext uri="{D42A27DB-BD31-4B8C-83A1-F6EECF244321}">
                <p14:modId xmlns:p14="http://schemas.microsoft.com/office/powerpoint/2010/main" val="1614701419"/>
              </p:ext>
            </p:extLst>
          </p:nvPr>
        </p:nvGraphicFramePr>
        <p:xfrm>
          <a:off x="49171" y="2070254"/>
          <a:ext cx="6560388" cy="1112520"/>
        </p:xfrm>
        <a:graphic>
          <a:graphicData uri="http://schemas.openxmlformats.org/drawingml/2006/table">
            <a:tbl>
              <a:tblPr firstRow="1" bandRow="1">
                <a:tableStyleId>{5940675A-B579-460E-94D1-54222C63F5DA}</a:tableStyleId>
              </a:tblPr>
              <a:tblGrid>
                <a:gridCol w="1664503">
                  <a:extLst>
                    <a:ext uri="{9D8B030D-6E8A-4147-A177-3AD203B41FA5}">
                      <a16:colId xmlns:a16="http://schemas.microsoft.com/office/drawing/2014/main" val="1796537146"/>
                    </a:ext>
                  </a:extLst>
                </a:gridCol>
                <a:gridCol w="2235199">
                  <a:extLst>
                    <a:ext uri="{9D8B030D-6E8A-4147-A177-3AD203B41FA5}">
                      <a16:colId xmlns:a16="http://schemas.microsoft.com/office/drawing/2014/main" val="2069660252"/>
                    </a:ext>
                  </a:extLst>
                </a:gridCol>
                <a:gridCol w="2660686">
                  <a:extLst>
                    <a:ext uri="{9D8B030D-6E8A-4147-A177-3AD203B41FA5}">
                      <a16:colId xmlns:a16="http://schemas.microsoft.com/office/drawing/2014/main" val="2148333260"/>
                    </a:ext>
                  </a:extLst>
                </a:gridCol>
              </a:tblGrid>
              <a:tr h="370840">
                <a:tc>
                  <a:txBody>
                    <a:bodyPr/>
                    <a:lstStyle/>
                    <a:p>
                      <a:pPr lvl="0" algn="l">
                        <a:buNone/>
                      </a:pPr>
                      <a:r>
                        <a:rPr lang="en-US" sz="1400" b="0" i="0" u="none" strike="noStrike" noProof="0">
                          <a:solidFill>
                            <a:srgbClr val="000000"/>
                          </a:solidFill>
                          <a:latin typeface="Arial"/>
                        </a:rPr>
                        <a:t>Approach </a:t>
                      </a:r>
                      <a:endParaRPr lang="en-US"/>
                    </a:p>
                  </a:txBody>
                  <a:tcPr/>
                </a:tc>
                <a:tc>
                  <a:txBody>
                    <a:bodyPr/>
                    <a:lstStyle/>
                    <a:p>
                      <a:pPr lvl="0" algn="l">
                        <a:buNone/>
                      </a:pPr>
                      <a:r>
                        <a:rPr lang="en-US" sz="1400" b="0" i="0" u="none" strike="noStrike" noProof="0" err="1">
                          <a:solidFill>
                            <a:srgbClr val="000000"/>
                          </a:solidFill>
                          <a:latin typeface="Arial"/>
                        </a:rPr>
                        <a:t>Transactions_df</a:t>
                      </a:r>
                      <a:r>
                        <a:rPr lang="en-US" sz="1400" b="0" i="0" u="none" strike="noStrike" noProof="0">
                          <a:solidFill>
                            <a:srgbClr val="000000"/>
                          </a:solidFill>
                          <a:latin typeface="Arial"/>
                        </a:rPr>
                        <a:t> MAE</a:t>
                      </a:r>
                      <a:endParaRPr lang="en-US"/>
                    </a:p>
                  </a:txBody>
                  <a:tcPr/>
                </a:tc>
                <a:tc>
                  <a:txBody>
                    <a:bodyPr/>
                    <a:lstStyle/>
                    <a:p>
                      <a:pPr lvl="0" algn="l">
                        <a:buNone/>
                      </a:pPr>
                      <a:r>
                        <a:rPr lang="en-US" sz="1400" b="0" i="0" u="none" strike="noStrike" noProof="0" err="1">
                          <a:solidFill>
                            <a:srgbClr val="000000"/>
                          </a:solidFill>
                          <a:latin typeface="Arial"/>
                        </a:rPr>
                        <a:t>OldCustomerList_df</a:t>
                      </a:r>
                      <a:r>
                        <a:rPr lang="en-US" sz="1400" b="0" i="0" u="none" strike="noStrike" noProof="0">
                          <a:solidFill>
                            <a:srgbClr val="000000"/>
                          </a:solidFill>
                          <a:latin typeface="Arial"/>
                        </a:rPr>
                        <a:t> MAE</a:t>
                      </a:r>
                      <a:endParaRPr lang="en-US"/>
                    </a:p>
                  </a:txBody>
                  <a:tcPr/>
                </a:tc>
                <a:extLst>
                  <a:ext uri="{0D108BD9-81ED-4DB2-BD59-A6C34878D82A}">
                    <a16:rowId xmlns:a16="http://schemas.microsoft.com/office/drawing/2014/main" val="2868743959"/>
                  </a:ext>
                </a:extLst>
              </a:tr>
              <a:tr h="370840">
                <a:tc>
                  <a:txBody>
                    <a:bodyPr/>
                    <a:lstStyle/>
                    <a:p>
                      <a:pPr lvl="0" algn="l">
                        <a:buNone/>
                      </a:pPr>
                      <a:r>
                        <a:rPr lang="en-US" sz="1400" b="0" i="0" u="none" strike="noStrike" noProof="0">
                          <a:solidFill>
                            <a:srgbClr val="000000"/>
                          </a:solidFill>
                          <a:latin typeface="Arial"/>
                        </a:rPr>
                        <a:t>Dropping columns</a:t>
                      </a:r>
                      <a:endParaRPr lang="en-US"/>
                    </a:p>
                  </a:txBody>
                  <a:tcPr/>
                </a:tc>
                <a:tc>
                  <a:txBody>
                    <a:bodyPr/>
                    <a:lstStyle/>
                    <a:p>
                      <a:pPr lvl="0" algn="l">
                        <a:buNone/>
                      </a:pPr>
                      <a:r>
                        <a:rPr lang="en-US" sz="1400" b="0" i="0" u="none" strike="noStrike" noProof="0">
                          <a:solidFill>
                            <a:srgbClr val="000000"/>
                          </a:solidFill>
                          <a:latin typeface="Arial"/>
                        </a:rPr>
                        <a:t>156.90</a:t>
                      </a:r>
                      <a:endParaRPr lang="en-US"/>
                    </a:p>
                  </a:txBody>
                  <a:tcPr/>
                </a:tc>
                <a:tc>
                  <a:txBody>
                    <a:bodyPr/>
                    <a:lstStyle/>
                    <a:p>
                      <a:pPr lvl="0" algn="l">
                        <a:buNone/>
                      </a:pPr>
                      <a:r>
                        <a:rPr lang="en-US" sz="1400" b="0" i="0" u="none" strike="noStrike" noProof="0">
                          <a:solidFill>
                            <a:srgbClr val="000000"/>
                          </a:solidFill>
                          <a:latin typeface="Arial"/>
                        </a:rPr>
                        <a:t>26.83</a:t>
                      </a:r>
                      <a:endParaRPr lang="en-US"/>
                    </a:p>
                  </a:txBody>
                  <a:tcPr/>
                </a:tc>
                <a:extLst>
                  <a:ext uri="{0D108BD9-81ED-4DB2-BD59-A6C34878D82A}">
                    <a16:rowId xmlns:a16="http://schemas.microsoft.com/office/drawing/2014/main" val="3480108212"/>
                  </a:ext>
                </a:extLst>
              </a:tr>
              <a:tr h="370840">
                <a:tc>
                  <a:txBody>
                    <a:bodyPr/>
                    <a:lstStyle/>
                    <a:p>
                      <a:pPr lvl="0" algn="l">
                        <a:buNone/>
                      </a:pPr>
                      <a:r>
                        <a:rPr lang="en-US" sz="1400" b="0" i="0" u="none" strike="noStrike" noProof="0">
                          <a:solidFill>
                            <a:srgbClr val="000000"/>
                          </a:solidFill>
                          <a:latin typeface="Arial"/>
                        </a:rPr>
                        <a:t>Imputation </a:t>
                      </a:r>
                      <a:endParaRPr lang="en-US"/>
                    </a:p>
                  </a:txBody>
                  <a:tcPr/>
                </a:tc>
                <a:tc>
                  <a:txBody>
                    <a:bodyPr/>
                    <a:lstStyle/>
                    <a:p>
                      <a:pPr lvl="0" algn="l">
                        <a:buNone/>
                      </a:pPr>
                      <a:r>
                        <a:rPr lang="en-US" sz="1400" b="0" i="0" u="none" strike="noStrike" noProof="0">
                          <a:solidFill>
                            <a:srgbClr val="000000"/>
                          </a:solidFill>
                          <a:latin typeface="Arial"/>
                        </a:rPr>
                        <a:t>7.38</a:t>
                      </a:r>
                      <a:endParaRPr lang="en-US"/>
                    </a:p>
                  </a:txBody>
                  <a:tcPr/>
                </a:tc>
                <a:tc>
                  <a:txBody>
                    <a:bodyPr/>
                    <a:lstStyle/>
                    <a:p>
                      <a:pPr lvl="0" algn="l">
                        <a:buNone/>
                      </a:pPr>
                      <a:r>
                        <a:rPr lang="en-US" sz="1400" b="0" i="0" u="none" strike="noStrike" noProof="0">
                          <a:solidFill>
                            <a:srgbClr val="000000"/>
                          </a:solidFill>
                          <a:latin typeface="Arial"/>
                        </a:rPr>
                        <a:t>25.85</a:t>
                      </a:r>
                      <a:endParaRPr lang="en-US"/>
                    </a:p>
                  </a:txBody>
                  <a:tcPr/>
                </a:tc>
                <a:extLst>
                  <a:ext uri="{0D108BD9-81ED-4DB2-BD59-A6C34878D82A}">
                    <a16:rowId xmlns:a16="http://schemas.microsoft.com/office/drawing/2014/main" val="1552885101"/>
                  </a:ext>
                </a:extLst>
              </a:tr>
            </a:tbl>
          </a:graphicData>
        </a:graphic>
      </p:graphicFrame>
      <p:sp>
        <p:nvSpPr>
          <p:cNvPr id="5" name="TextBox 4">
            <a:extLst>
              <a:ext uri="{FF2B5EF4-FFF2-40B4-BE49-F238E27FC236}">
                <a16:creationId xmlns:a16="http://schemas.microsoft.com/office/drawing/2014/main" id="{95144542-788B-BEDA-1AAE-0245924186C1}"/>
              </a:ext>
            </a:extLst>
          </p:cNvPr>
          <p:cNvSpPr txBox="1"/>
          <p:nvPr/>
        </p:nvSpPr>
        <p:spPr>
          <a:xfrm>
            <a:off x="-12585" y="3579876"/>
            <a:ext cx="917100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the MAE results above  indicate that Approach 2 (imputation) outperformed Approach 1 (dropping columns) in terms of MAE for both datasets.</a:t>
            </a:r>
          </a:p>
          <a:p>
            <a:pPr marL="285750" indent="-285750">
              <a:buFont typeface="Wingdings"/>
              <a:buChar char="q"/>
            </a:pPr>
            <a:r>
              <a:rPr lang="en-US"/>
              <a:t>We</a:t>
            </a:r>
            <a:r>
              <a:rPr lang="en-US">
                <a:ea typeface="+mn-lt"/>
                <a:cs typeface="+mn-lt"/>
              </a:rPr>
              <a:t> will be using this approach for data cleaning and preprocessing.</a:t>
            </a:r>
            <a:endParaRPr lang="en-US"/>
          </a:p>
        </p:txBody>
      </p:sp>
    </p:spTree>
    <p:extLst>
      <p:ext uri="{BB962C8B-B14F-4D97-AF65-F5344CB8AC3E}">
        <p14:creationId xmlns:p14="http://schemas.microsoft.com/office/powerpoint/2010/main" val="22705198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3. METHOD FOR HANDLING CATEGORICAL VARIABLES</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292" y="965593"/>
            <a:ext cx="917596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We will be choosing the optimal MAE results out of the following two methods: </a:t>
            </a:r>
            <a:endParaRPr lang="en-US"/>
          </a:p>
          <a:p>
            <a:pPr marL="285750" lvl="1" indent="-285750">
              <a:buFont typeface="Wingdings"/>
              <a:buChar char="Ø"/>
            </a:pPr>
            <a:r>
              <a:rPr lang="en-US">
                <a:ea typeface="+mn-lt"/>
                <a:cs typeface="+mn-lt"/>
              </a:rPr>
              <a:t>Drop categorical columns</a:t>
            </a:r>
          </a:p>
          <a:p>
            <a:pPr marL="285750" lvl="1" indent="-285750">
              <a:buFont typeface="Wingdings"/>
              <a:buChar char="Ø"/>
            </a:pPr>
            <a:r>
              <a:rPr lang="en-US">
                <a:ea typeface="+mn-lt"/>
                <a:cs typeface="+mn-lt"/>
              </a:rPr>
              <a:t>Ordinal Encoding</a:t>
            </a:r>
            <a:br>
              <a:rPr lang="en-US">
                <a:ea typeface="+mn-lt"/>
                <a:cs typeface="+mn-lt"/>
              </a:rPr>
            </a:br>
            <a:r>
              <a:rPr lang="en-US">
                <a:ea typeface="+mn-lt"/>
                <a:cs typeface="+mn-lt"/>
              </a:rPr>
              <a:t> </a:t>
            </a:r>
            <a:endParaRPr lang="en-US"/>
          </a:p>
        </p:txBody>
      </p:sp>
      <p:graphicFrame>
        <p:nvGraphicFramePr>
          <p:cNvPr id="4" name="Table 3">
            <a:extLst>
              <a:ext uri="{FF2B5EF4-FFF2-40B4-BE49-F238E27FC236}">
                <a16:creationId xmlns:a16="http://schemas.microsoft.com/office/drawing/2014/main" id="{4949FEBB-BD3F-C504-7B06-BACD93A55EDA}"/>
              </a:ext>
            </a:extLst>
          </p:cNvPr>
          <p:cNvGraphicFramePr>
            <a:graphicFrameLocks noGrp="1"/>
          </p:cNvGraphicFramePr>
          <p:nvPr>
            <p:extLst>
              <p:ext uri="{D42A27DB-BD31-4B8C-83A1-F6EECF244321}">
                <p14:modId xmlns:p14="http://schemas.microsoft.com/office/powerpoint/2010/main" val="1950644411"/>
              </p:ext>
            </p:extLst>
          </p:nvPr>
        </p:nvGraphicFramePr>
        <p:xfrm>
          <a:off x="49171" y="2070254"/>
          <a:ext cx="8768948" cy="1112520"/>
        </p:xfrm>
        <a:graphic>
          <a:graphicData uri="http://schemas.openxmlformats.org/drawingml/2006/table">
            <a:tbl>
              <a:tblPr firstRow="1" bandRow="1">
                <a:tableStyleId>{5940675A-B579-460E-94D1-54222C63F5DA}</a:tableStyleId>
              </a:tblPr>
              <a:tblGrid>
                <a:gridCol w="3743960">
                  <a:extLst>
                    <a:ext uri="{9D8B030D-6E8A-4147-A177-3AD203B41FA5}">
                      <a16:colId xmlns:a16="http://schemas.microsoft.com/office/drawing/2014/main" val="1796537146"/>
                    </a:ext>
                  </a:extLst>
                </a:gridCol>
                <a:gridCol w="2811598">
                  <a:extLst>
                    <a:ext uri="{9D8B030D-6E8A-4147-A177-3AD203B41FA5}">
                      <a16:colId xmlns:a16="http://schemas.microsoft.com/office/drawing/2014/main" val="2069660252"/>
                    </a:ext>
                  </a:extLst>
                </a:gridCol>
                <a:gridCol w="2213390">
                  <a:extLst>
                    <a:ext uri="{9D8B030D-6E8A-4147-A177-3AD203B41FA5}">
                      <a16:colId xmlns:a16="http://schemas.microsoft.com/office/drawing/2014/main" val="2148333260"/>
                    </a:ext>
                  </a:extLst>
                </a:gridCol>
              </a:tblGrid>
              <a:tr h="370840">
                <a:tc>
                  <a:txBody>
                    <a:bodyPr/>
                    <a:lstStyle/>
                    <a:p>
                      <a:pPr lvl="0" algn="l">
                        <a:buNone/>
                      </a:pPr>
                      <a:r>
                        <a:rPr lang="en-US" sz="1400" b="0" i="0" u="none" strike="noStrike" noProof="0">
                          <a:solidFill>
                            <a:srgbClr val="000000"/>
                          </a:solidFill>
                          <a:latin typeface="Arial"/>
                        </a:rPr>
                        <a:t>Approach </a:t>
                      </a:r>
                      <a:endParaRPr lang="en-US"/>
                    </a:p>
                  </a:txBody>
                  <a:tcPr/>
                </a:tc>
                <a:tc>
                  <a:txBody>
                    <a:bodyPr/>
                    <a:lstStyle/>
                    <a:p>
                      <a:pPr lvl="0" algn="l">
                        <a:buNone/>
                      </a:pPr>
                      <a:r>
                        <a:rPr lang="en-US" sz="1400" b="0" i="0" u="none" strike="noStrike" noProof="0" err="1">
                          <a:solidFill>
                            <a:srgbClr val="000000"/>
                          </a:solidFill>
                          <a:latin typeface="Arial"/>
                        </a:rPr>
                        <a:t>Transactions_df</a:t>
                      </a:r>
                      <a:r>
                        <a:rPr lang="en-US" sz="1400" b="0" i="0" u="none" strike="noStrike" noProof="0">
                          <a:solidFill>
                            <a:srgbClr val="000000"/>
                          </a:solidFill>
                          <a:latin typeface="Arial"/>
                        </a:rPr>
                        <a:t> MAE</a:t>
                      </a:r>
                      <a:endParaRPr lang="en-US"/>
                    </a:p>
                  </a:txBody>
                  <a:tcPr/>
                </a:tc>
                <a:tc>
                  <a:txBody>
                    <a:bodyPr/>
                    <a:lstStyle/>
                    <a:p>
                      <a:pPr lvl="0" algn="l">
                        <a:buNone/>
                      </a:pPr>
                      <a:r>
                        <a:rPr lang="en-US" sz="1400" b="0" i="0" u="none" strike="noStrike" noProof="0" err="1">
                          <a:solidFill>
                            <a:srgbClr val="000000"/>
                          </a:solidFill>
                          <a:latin typeface="Arial"/>
                        </a:rPr>
                        <a:t>OldCustomerList_df</a:t>
                      </a:r>
                      <a:r>
                        <a:rPr lang="en-US" sz="1400" b="0" i="0" u="none" strike="noStrike" noProof="0">
                          <a:solidFill>
                            <a:srgbClr val="000000"/>
                          </a:solidFill>
                          <a:latin typeface="Arial"/>
                        </a:rPr>
                        <a:t> MAE</a:t>
                      </a:r>
                      <a:endParaRPr lang="en-US"/>
                    </a:p>
                  </a:txBody>
                  <a:tcPr/>
                </a:tc>
                <a:extLst>
                  <a:ext uri="{0D108BD9-81ED-4DB2-BD59-A6C34878D82A}">
                    <a16:rowId xmlns:a16="http://schemas.microsoft.com/office/drawing/2014/main" val="2868743959"/>
                  </a:ext>
                </a:extLst>
              </a:tr>
              <a:tr h="370840">
                <a:tc>
                  <a:txBody>
                    <a:bodyPr/>
                    <a:lstStyle/>
                    <a:p>
                      <a:pPr lvl="0" algn="l">
                        <a:buNone/>
                      </a:pPr>
                      <a:r>
                        <a:rPr lang="en-US" sz="1400" b="0" i="0" u="none" strike="noStrike" noProof="0">
                          <a:solidFill>
                            <a:srgbClr val="000000"/>
                          </a:solidFill>
                          <a:latin typeface="Arial"/>
                        </a:rPr>
                        <a:t>Dropping categorical columns</a:t>
                      </a:r>
                      <a:endParaRPr lang="en-US" err="1"/>
                    </a:p>
                  </a:txBody>
                  <a:tcPr/>
                </a:tc>
                <a:tc>
                  <a:txBody>
                    <a:bodyPr/>
                    <a:lstStyle/>
                    <a:p>
                      <a:pPr lvl="0" algn="l">
                        <a:buNone/>
                      </a:pPr>
                      <a:r>
                        <a:rPr lang="en-US" sz="1400" b="0" i="0" u="none" strike="noStrike" noProof="0">
                          <a:solidFill>
                            <a:srgbClr val="000000"/>
                          </a:solidFill>
                        </a:rPr>
                        <a:t>8.01</a:t>
                      </a:r>
                      <a:endParaRPr lang="en-US"/>
                    </a:p>
                  </a:txBody>
                  <a:tcPr/>
                </a:tc>
                <a:tc>
                  <a:txBody>
                    <a:bodyPr/>
                    <a:lstStyle/>
                    <a:p>
                      <a:pPr lvl="0" algn="l">
                        <a:buNone/>
                      </a:pPr>
                      <a:r>
                        <a:rPr lang="en-US" sz="1400" b="0" i="0" u="none" strike="noStrike" noProof="0">
                          <a:solidFill>
                            <a:srgbClr val="000000"/>
                          </a:solidFill>
                        </a:rPr>
                        <a:t>25.56</a:t>
                      </a:r>
                      <a:endParaRPr lang="en-US"/>
                    </a:p>
                  </a:txBody>
                  <a:tcPr/>
                </a:tc>
                <a:extLst>
                  <a:ext uri="{0D108BD9-81ED-4DB2-BD59-A6C34878D82A}">
                    <a16:rowId xmlns:a16="http://schemas.microsoft.com/office/drawing/2014/main" val="3480108212"/>
                  </a:ext>
                </a:extLst>
              </a:tr>
              <a:tr h="370840">
                <a:tc>
                  <a:txBody>
                    <a:bodyPr/>
                    <a:lstStyle/>
                    <a:p>
                      <a:pPr lvl="0" algn="l">
                        <a:buNone/>
                      </a:pPr>
                      <a:r>
                        <a:rPr lang="en-US" sz="1400" b="0" i="0" u="none" strike="noStrike" noProof="0">
                          <a:solidFill>
                            <a:srgbClr val="000000"/>
                          </a:solidFill>
                          <a:latin typeface="Arial"/>
                        </a:rPr>
                        <a:t>Ordinal Encoding</a:t>
                      </a:r>
                      <a:endParaRPr lang="en-US"/>
                    </a:p>
                  </a:txBody>
                  <a:tcPr/>
                </a:tc>
                <a:tc>
                  <a:txBody>
                    <a:bodyPr/>
                    <a:lstStyle/>
                    <a:p>
                      <a:pPr lvl="0" algn="l">
                        <a:buNone/>
                      </a:pPr>
                      <a:r>
                        <a:rPr lang="en-US" sz="1400" b="0" i="0" u="none" strike="noStrike" noProof="0">
                          <a:solidFill>
                            <a:srgbClr val="000000"/>
                          </a:solidFill>
                        </a:rPr>
                        <a:t>5.87</a:t>
                      </a:r>
                      <a:endParaRPr lang="en-US"/>
                    </a:p>
                  </a:txBody>
                  <a:tcPr/>
                </a:tc>
                <a:tc>
                  <a:txBody>
                    <a:bodyPr/>
                    <a:lstStyle/>
                    <a:p>
                      <a:pPr lvl="0" algn="l">
                        <a:buNone/>
                      </a:pPr>
                      <a:r>
                        <a:rPr lang="en-US" sz="1400" b="0" i="0" u="none" strike="noStrike" noProof="0">
                          <a:solidFill>
                            <a:srgbClr val="000000"/>
                          </a:solidFill>
                        </a:rPr>
                        <a:t>25.51</a:t>
                      </a:r>
                      <a:endParaRPr lang="en-US"/>
                    </a:p>
                  </a:txBody>
                  <a:tcPr/>
                </a:tc>
                <a:extLst>
                  <a:ext uri="{0D108BD9-81ED-4DB2-BD59-A6C34878D82A}">
                    <a16:rowId xmlns:a16="http://schemas.microsoft.com/office/drawing/2014/main" val="1552885101"/>
                  </a:ext>
                </a:extLst>
              </a:tr>
            </a:tbl>
          </a:graphicData>
        </a:graphic>
      </p:graphicFrame>
      <p:sp>
        <p:nvSpPr>
          <p:cNvPr id="5" name="TextBox 4">
            <a:extLst>
              <a:ext uri="{FF2B5EF4-FFF2-40B4-BE49-F238E27FC236}">
                <a16:creationId xmlns:a16="http://schemas.microsoft.com/office/drawing/2014/main" id="{95144542-788B-BEDA-1AAE-0245924186C1}"/>
              </a:ext>
            </a:extLst>
          </p:cNvPr>
          <p:cNvSpPr txBox="1"/>
          <p:nvPr/>
        </p:nvSpPr>
        <p:spPr>
          <a:xfrm>
            <a:off x="-12585" y="3579876"/>
            <a:ext cx="917100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The MAE for </a:t>
            </a:r>
            <a:r>
              <a:rPr lang="en-US" err="1">
                <a:ea typeface="+mn-lt"/>
                <a:cs typeface="+mn-lt"/>
              </a:rPr>
              <a:t>Transactions_df</a:t>
            </a:r>
            <a:r>
              <a:rPr lang="en-US">
                <a:ea typeface="+mn-lt"/>
                <a:cs typeface="+mn-lt"/>
              </a:rPr>
              <a:t> decreased by 26.7% (from 8.01 to 5.87) when using ordinal encoding instead of dropping categorical values. Similarly, the MAE for </a:t>
            </a:r>
            <a:r>
              <a:rPr lang="en-US" err="1">
                <a:ea typeface="+mn-lt"/>
                <a:cs typeface="+mn-lt"/>
              </a:rPr>
              <a:t>OldCustomerList_df</a:t>
            </a:r>
            <a:r>
              <a:rPr lang="en-US">
                <a:ea typeface="+mn-lt"/>
                <a:cs typeface="+mn-lt"/>
              </a:rPr>
              <a:t> decreased by 0.2% (from 25.56 to 25.51) with ordinal encoding.</a:t>
            </a:r>
          </a:p>
          <a:p>
            <a:pPr marL="285750" indent="-285750">
              <a:buFont typeface="Wingdings"/>
              <a:buChar char="q"/>
            </a:pPr>
            <a:r>
              <a:rPr lang="en-US">
                <a:ea typeface="+mn-lt"/>
                <a:cs typeface="+mn-lt"/>
              </a:rPr>
              <a:t>Converting categorical values to numerical representations will enable us retain valuable information.</a:t>
            </a:r>
          </a:p>
        </p:txBody>
      </p:sp>
    </p:spTree>
    <p:extLst>
      <p:ext uri="{BB962C8B-B14F-4D97-AF65-F5344CB8AC3E}">
        <p14:creationId xmlns:p14="http://schemas.microsoft.com/office/powerpoint/2010/main" val="20052237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4. </a:t>
            </a:r>
            <a:r>
              <a:rPr lang="en-US" b="0">
                <a:ea typeface="+mn-lt"/>
                <a:cs typeface="+mn-lt"/>
              </a:rPr>
              <a:t>Inconsistent values and columns, Invalid data type and outliers.</a:t>
            </a:r>
            <a:endParaRPr lang="en-US"/>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292" y="965593"/>
            <a:ext cx="9175969" cy="52629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ea typeface="+mn-lt"/>
                <a:cs typeface="+mn-lt"/>
              </a:rPr>
              <a:t>Inconsistent Values:</a:t>
            </a:r>
          </a:p>
          <a:p>
            <a:pPr marL="285750" lvl="1" indent="-285750">
              <a:buFont typeface="Wingdings"/>
              <a:buChar char="Ø"/>
            </a:pPr>
            <a:r>
              <a:rPr lang="en-US" dirty="0">
                <a:ea typeface="+mn-lt"/>
                <a:cs typeface="+mn-lt"/>
              </a:rPr>
              <a:t>Old Customer List: </a:t>
            </a:r>
          </a:p>
          <a:p>
            <a:pPr marL="285750" lvl="2" indent="-285750">
              <a:buFont typeface="Wingdings"/>
              <a:buChar char="ü"/>
            </a:pPr>
            <a:r>
              <a:rPr lang="en-US" dirty="0">
                <a:ea typeface="+mn-lt"/>
                <a:cs typeface="+mn-lt"/>
              </a:rPr>
              <a:t> Gender column :{'Femal': 'Female', 'M': 'Male', 'F': 'Female'}</a:t>
            </a:r>
          </a:p>
          <a:p>
            <a:pPr marL="285750" lvl="2" indent="-285750">
              <a:buFont typeface="Wingdings"/>
              <a:buChar char="ü"/>
            </a:pPr>
            <a:r>
              <a:rPr lang="en-US" dirty="0">
                <a:ea typeface="+mn-lt"/>
                <a:cs typeface="+mn-lt"/>
              </a:rPr>
              <a:t> State column : {'New South </a:t>
            </a:r>
            <a:r>
              <a:rPr lang="en-US">
                <a:ea typeface="+mn-lt"/>
                <a:cs typeface="+mn-lt"/>
              </a:rPr>
              <a:t>Wales': 'NSW</a:t>
            </a:r>
            <a:r>
              <a:rPr lang="en-US" dirty="0">
                <a:ea typeface="+mn-lt"/>
                <a:cs typeface="+mn-lt"/>
              </a:rPr>
              <a:t>', '</a:t>
            </a:r>
            <a:r>
              <a:rPr lang="en-US">
                <a:ea typeface="+mn-lt"/>
                <a:cs typeface="+mn-lt"/>
              </a:rPr>
              <a:t>Victoria': 'VIC</a:t>
            </a:r>
            <a:r>
              <a:rPr lang="en-US" dirty="0">
                <a:ea typeface="+mn-lt"/>
                <a:cs typeface="+mn-lt"/>
              </a:rPr>
              <a:t>'}</a:t>
            </a:r>
          </a:p>
          <a:p>
            <a:pPr lvl="1"/>
            <a:endParaRPr lang="en-US">
              <a:ea typeface="+mn-lt"/>
              <a:cs typeface="+mn-lt"/>
            </a:endParaRPr>
          </a:p>
          <a:p>
            <a:pPr marL="285750" indent="-285750">
              <a:buFont typeface="Wingdings"/>
              <a:buChar char="q"/>
            </a:pPr>
            <a:r>
              <a:rPr lang="en-US" dirty="0">
                <a:ea typeface="+mn-lt"/>
                <a:cs typeface="+mn-lt"/>
              </a:rPr>
              <a:t>Inconsistent columns:</a:t>
            </a:r>
          </a:p>
          <a:p>
            <a:pPr marL="285750" lvl="1" indent="-285750">
              <a:buFont typeface="Wingdings"/>
              <a:buChar char="Ø"/>
            </a:pPr>
            <a:r>
              <a:rPr lang="en-US" dirty="0">
                <a:ea typeface="+mn-lt"/>
                <a:cs typeface="+mn-lt"/>
              </a:rPr>
              <a:t>Old Customer List: the following columns were dropped </a:t>
            </a:r>
          </a:p>
          <a:p>
            <a:pPr marL="285750" lvl="2" indent="-285750">
              <a:buFont typeface="Wingdings"/>
              <a:buChar char="ü"/>
            </a:pPr>
            <a:r>
              <a:rPr lang="en-US" dirty="0">
                <a:ea typeface="+mn-lt"/>
                <a:cs typeface="+mn-lt"/>
              </a:rPr>
              <a:t>'default'</a:t>
            </a:r>
          </a:p>
          <a:p>
            <a:pPr marL="285750" lvl="1" indent="-285750">
              <a:buFont typeface="Wingdings"/>
              <a:buChar char="Ø"/>
            </a:pPr>
            <a:r>
              <a:rPr lang="en-US" dirty="0">
                <a:ea typeface="+mn-lt"/>
                <a:cs typeface="+mn-lt"/>
              </a:rPr>
              <a:t>New Customer List: the following columns were dropped</a:t>
            </a:r>
          </a:p>
          <a:p>
            <a:pPr marL="285750" lvl="2" indent="-285750">
              <a:buFont typeface="Wingdings"/>
              <a:buChar char="ü"/>
            </a:pPr>
            <a:r>
              <a:rPr lang="en-US" dirty="0">
                <a:ea typeface="+mn-lt"/>
                <a:cs typeface="+mn-lt"/>
              </a:rPr>
              <a:t>'Unnamed: 16', 'Unnamed: 17', 'Unnamed: 18', 'Unnamed: 19', 'Unnamed: 20', 'Rank', 'Value'</a:t>
            </a:r>
          </a:p>
          <a:p>
            <a:pPr lvl="2"/>
            <a:endParaRPr lang="en-US">
              <a:ea typeface="+mn-lt"/>
              <a:cs typeface="+mn-lt"/>
            </a:endParaRPr>
          </a:p>
          <a:p>
            <a:pPr marL="285750" indent="-285750">
              <a:buFont typeface="Wingdings"/>
              <a:buChar char="q"/>
            </a:pPr>
            <a:r>
              <a:rPr lang="en-US" dirty="0">
                <a:ea typeface="+mn-lt"/>
                <a:cs typeface="+mn-lt"/>
              </a:rPr>
              <a:t>Invalid data type:</a:t>
            </a:r>
          </a:p>
          <a:p>
            <a:pPr marL="285750" lvl="1" indent="-285750">
              <a:buFont typeface="Wingdings"/>
              <a:buChar char="Ø"/>
            </a:pPr>
            <a:r>
              <a:rPr lang="en-US" dirty="0">
                <a:ea typeface="+mn-lt"/>
                <a:cs typeface="+mn-lt"/>
              </a:rPr>
              <a:t>Old Customer List: DOB was converted from days to datetime data type</a:t>
            </a:r>
          </a:p>
          <a:p>
            <a:pPr marL="285750" lvl="1" indent="-285750">
              <a:buFont typeface="Wingdings"/>
              <a:buChar char="Ø"/>
            </a:pPr>
            <a:r>
              <a:rPr lang="en-US" dirty="0">
                <a:ea typeface="+mn-lt"/>
                <a:cs typeface="+mn-lt"/>
              </a:rPr>
              <a:t>New Customer List: DOB was converted from days to datetime data type</a:t>
            </a:r>
          </a:p>
          <a:p>
            <a:pPr marL="285750" lvl="1" indent="-285750">
              <a:buFont typeface="Wingdings"/>
              <a:buChar char="Ø"/>
            </a:pPr>
            <a:r>
              <a:rPr lang="en-US" dirty="0">
                <a:ea typeface="+mn-lt"/>
                <a:cs typeface="+mn-lt"/>
              </a:rPr>
              <a:t>Transactions: Product first sold date was converted </a:t>
            </a:r>
            <a:r>
              <a:rPr lang="en-US" dirty="0" err="1">
                <a:ea typeface="+mn-lt"/>
                <a:cs typeface="+mn-lt"/>
              </a:rPr>
              <a:t>fro</a:t>
            </a:r>
            <a:r>
              <a:rPr lang="en-US" dirty="0">
                <a:ea typeface="+mn-lt"/>
                <a:cs typeface="+mn-lt"/>
              </a:rPr>
              <a:t> days to datetime data type</a:t>
            </a:r>
          </a:p>
          <a:p>
            <a:pPr marL="285750" lvl="1" indent="-285750">
              <a:buFont typeface="Wingdings"/>
              <a:buChar char="Ø"/>
            </a:pPr>
            <a:endParaRPr lang="en-US">
              <a:ea typeface="+mn-lt"/>
              <a:cs typeface="+mn-lt"/>
            </a:endParaRPr>
          </a:p>
          <a:p>
            <a:pPr marL="285750" indent="-285750">
              <a:buFont typeface="Wingdings"/>
              <a:buChar char="q"/>
            </a:pPr>
            <a:r>
              <a:rPr lang="en-US" dirty="0">
                <a:ea typeface="+mn-lt"/>
                <a:cs typeface="+mn-lt"/>
              </a:rPr>
              <a:t>Outliers: A graphical representation of the outlier found in the datasets below is in the next slide.</a:t>
            </a:r>
          </a:p>
          <a:p>
            <a:pPr marL="285750" lvl="1" indent="-285750">
              <a:buFont typeface="Wingdings"/>
              <a:buChar char="Ø"/>
            </a:pPr>
            <a:r>
              <a:rPr lang="en-US" dirty="0">
                <a:ea typeface="+mn-lt"/>
                <a:cs typeface="+mn-lt"/>
              </a:rPr>
              <a:t>Old Customer List</a:t>
            </a:r>
          </a:p>
          <a:p>
            <a:pPr marL="285750" lvl="1" indent="-285750">
              <a:buFont typeface="Wingdings"/>
              <a:buChar char="Ø"/>
            </a:pPr>
            <a:r>
              <a:rPr lang="en-US" dirty="0">
                <a:ea typeface="+mn-lt"/>
                <a:cs typeface="+mn-lt"/>
              </a:rPr>
              <a:t>New Customer list.</a:t>
            </a:r>
          </a:p>
          <a:p>
            <a:pPr marL="285750" lvl="1" indent="-285750">
              <a:buFont typeface="Wingdings"/>
              <a:buChar char="Ø"/>
            </a:pPr>
            <a:endParaRPr lang="en-US">
              <a:ea typeface="+mn-lt"/>
              <a:cs typeface="+mn-lt"/>
            </a:endParaRPr>
          </a:p>
          <a:p>
            <a:pPr lvl="1"/>
            <a:endParaRPr lang="en-US">
              <a:ea typeface="+mn-lt"/>
              <a:cs typeface="+mn-lt"/>
            </a:endParaRPr>
          </a:p>
          <a:p>
            <a:pPr lvl="1">
              <a:buFont typeface="Wingdings"/>
            </a:pPr>
            <a:endParaRPr lang="en-US">
              <a:ea typeface="+mn-lt"/>
              <a:cs typeface="+mn-lt"/>
            </a:endParaRPr>
          </a:p>
          <a:p>
            <a:pPr lvl="1"/>
            <a:endParaRPr lang="en-US">
              <a:ea typeface="+mn-lt"/>
              <a:cs typeface="+mn-lt"/>
            </a:endParaRPr>
          </a:p>
          <a:p>
            <a:pPr lvl="1">
              <a:buFont typeface="Wingdings"/>
            </a:pPr>
            <a:r>
              <a:rPr lang="en-US" dirty="0">
                <a:ea typeface="+mn-lt"/>
                <a:cs typeface="+mn-lt"/>
              </a:rPr>
              <a:t> </a:t>
            </a:r>
            <a:endParaRPr lang="en-US" dirty="0"/>
          </a:p>
        </p:txBody>
      </p:sp>
    </p:spTree>
    <p:extLst>
      <p:ext uri="{BB962C8B-B14F-4D97-AF65-F5344CB8AC3E}">
        <p14:creationId xmlns:p14="http://schemas.microsoft.com/office/powerpoint/2010/main" val="6794149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4. </a:t>
            </a:r>
            <a:r>
              <a:rPr lang="en-US" b="0">
                <a:ea typeface="+mn-lt"/>
                <a:cs typeface="+mn-lt"/>
              </a:rPr>
              <a:t>outliers(Old Customer List)</a:t>
            </a:r>
            <a:endParaRPr lang="en-US"/>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3" name="Picture 2" descr="A blue line graph with white text&#10;&#10;Description automatically generated">
            <a:extLst>
              <a:ext uri="{FF2B5EF4-FFF2-40B4-BE49-F238E27FC236}">
                <a16:creationId xmlns:a16="http://schemas.microsoft.com/office/drawing/2014/main" id="{C83AA8D2-2137-79E7-FE32-E0003E1936DF}"/>
              </a:ext>
            </a:extLst>
          </p:cNvPr>
          <p:cNvPicPr>
            <a:picLocks noChangeAspect="1"/>
          </p:cNvPicPr>
          <p:nvPr/>
        </p:nvPicPr>
        <p:blipFill>
          <a:blip r:embed="rId2"/>
          <a:stretch>
            <a:fillRect/>
          </a:stretch>
        </p:blipFill>
        <p:spPr>
          <a:xfrm>
            <a:off x="0" y="892295"/>
            <a:ext cx="4572000" cy="2000250"/>
          </a:xfrm>
          <a:prstGeom prst="rect">
            <a:avLst/>
          </a:prstGeom>
        </p:spPr>
      </p:pic>
      <p:pic>
        <p:nvPicPr>
          <p:cNvPr id="4" name="Picture 3" descr="A graph with blue lines&#10;&#10;Description automatically generated">
            <a:extLst>
              <a:ext uri="{FF2B5EF4-FFF2-40B4-BE49-F238E27FC236}">
                <a16:creationId xmlns:a16="http://schemas.microsoft.com/office/drawing/2014/main" id="{A447355F-C1F1-5FB2-0CAD-D7090633F473}"/>
              </a:ext>
            </a:extLst>
          </p:cNvPr>
          <p:cNvPicPr>
            <a:picLocks noChangeAspect="1"/>
          </p:cNvPicPr>
          <p:nvPr/>
        </p:nvPicPr>
        <p:blipFill>
          <a:blip r:embed="rId3"/>
          <a:stretch>
            <a:fillRect/>
          </a:stretch>
        </p:blipFill>
        <p:spPr>
          <a:xfrm>
            <a:off x="4593566" y="892295"/>
            <a:ext cx="4572000" cy="2000250"/>
          </a:xfrm>
          <a:prstGeom prst="rect">
            <a:avLst/>
          </a:prstGeom>
        </p:spPr>
      </p:pic>
      <p:pic>
        <p:nvPicPr>
          <p:cNvPr id="5" name="Picture 4" descr="A blue line graph with numbers&#10;&#10;Description automatically generated">
            <a:extLst>
              <a:ext uri="{FF2B5EF4-FFF2-40B4-BE49-F238E27FC236}">
                <a16:creationId xmlns:a16="http://schemas.microsoft.com/office/drawing/2014/main" id="{387F299B-54C2-BB62-B2E0-43D5813D791B}"/>
              </a:ext>
            </a:extLst>
          </p:cNvPr>
          <p:cNvPicPr>
            <a:picLocks noChangeAspect="1"/>
          </p:cNvPicPr>
          <p:nvPr/>
        </p:nvPicPr>
        <p:blipFill>
          <a:blip r:embed="rId4"/>
          <a:stretch>
            <a:fillRect/>
          </a:stretch>
        </p:blipFill>
        <p:spPr>
          <a:xfrm>
            <a:off x="10783" y="3005767"/>
            <a:ext cx="4572000" cy="2000250"/>
          </a:xfrm>
          <a:prstGeom prst="rect">
            <a:avLst/>
          </a:prstGeom>
        </p:spPr>
      </p:pic>
      <p:sp>
        <p:nvSpPr>
          <p:cNvPr id="7" name="TextBox 6">
            <a:extLst>
              <a:ext uri="{FF2B5EF4-FFF2-40B4-BE49-F238E27FC236}">
                <a16:creationId xmlns:a16="http://schemas.microsoft.com/office/drawing/2014/main" id="{9D39BCF8-0C64-41E9-2A27-9089378B13F2}"/>
              </a:ext>
            </a:extLst>
          </p:cNvPr>
          <p:cNvSpPr txBox="1"/>
          <p:nvPr/>
        </p:nvSpPr>
        <p:spPr>
          <a:xfrm>
            <a:off x="4732314" y="2957569"/>
            <a:ext cx="4297851"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There are missing values and outliers in the Date of Birth column</a:t>
            </a:r>
          </a:p>
          <a:p>
            <a:pPr marL="285750" lvl="1" indent="-285750">
              <a:buFont typeface="Wingdings"/>
              <a:buChar char="Ø"/>
            </a:pPr>
            <a:r>
              <a:rPr lang="en-US" dirty="0"/>
              <a:t>The missing value will be clean using the simple imputer(strategy=mean)</a:t>
            </a:r>
          </a:p>
          <a:p>
            <a:pPr marL="285750" lvl="1" indent="-285750">
              <a:buFont typeface="Wingdings"/>
              <a:buChar char="Ø"/>
            </a:pPr>
            <a:r>
              <a:rPr lang="en-US" dirty="0"/>
              <a:t>The outliers has been cleaned analytically by dropping the values less than the upper limit.</a:t>
            </a:r>
          </a:p>
          <a:p>
            <a:pPr marL="285750" lvl="2" indent="-285750">
              <a:buFont typeface="Wingdings"/>
              <a:buChar char="ü"/>
            </a:pPr>
            <a:r>
              <a:rPr lang="en-US" dirty="0"/>
              <a:t>The code for calculating the upper limit is:</a:t>
            </a:r>
          </a:p>
          <a:p>
            <a:pPr lvl="2"/>
            <a:r>
              <a:rPr lang="en-US" dirty="0"/>
              <a:t>    data frame['column'].</a:t>
            </a:r>
            <a:r>
              <a:rPr lang="en-US" dirty="0">
                <a:ea typeface="+mn-lt"/>
                <a:cs typeface="+mn-lt"/>
              </a:rPr>
              <a:t>mean() + 2 * </a:t>
            </a:r>
            <a:r>
              <a:rPr lang="en-US" dirty="0" err="1">
                <a:ea typeface="+mn-lt"/>
                <a:cs typeface="+mn-lt"/>
              </a:rPr>
              <a:t>iqr</a:t>
            </a:r>
            <a:endParaRPr lang="en-US" dirty="0">
              <a:ea typeface="+mn-lt"/>
              <a:cs typeface="+mn-lt"/>
            </a:endParaRPr>
          </a:p>
          <a:p>
            <a:pPr marL="285750" lvl="2" indent="-285750">
              <a:buFont typeface="Wingdings"/>
              <a:buChar char="ü"/>
            </a:pPr>
            <a:r>
              <a:rPr lang="en-US" err="1"/>
              <a:t>Iqr</a:t>
            </a:r>
            <a:r>
              <a:rPr lang="en-US" dirty="0"/>
              <a:t> is the inter </a:t>
            </a:r>
            <a:r>
              <a:rPr lang="en-US" err="1"/>
              <a:t>quatile</a:t>
            </a:r>
            <a:r>
              <a:rPr lang="en-US" dirty="0"/>
              <a:t> range(Q3-Q1), it is not sensitive to outliers.</a:t>
            </a:r>
          </a:p>
        </p:txBody>
      </p:sp>
    </p:spTree>
    <p:extLst>
      <p:ext uri="{BB962C8B-B14F-4D97-AF65-F5344CB8AC3E}">
        <p14:creationId xmlns:p14="http://schemas.microsoft.com/office/powerpoint/2010/main" val="35722757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4. </a:t>
            </a:r>
            <a:r>
              <a:rPr lang="en-US" b="0">
                <a:ea typeface="+mn-lt"/>
                <a:cs typeface="+mn-lt"/>
              </a:rPr>
              <a:t>outliers(New Customer List)</a:t>
            </a:r>
            <a:endParaRPr lang="en-US"/>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7" name="TextBox 6">
            <a:extLst>
              <a:ext uri="{FF2B5EF4-FFF2-40B4-BE49-F238E27FC236}">
                <a16:creationId xmlns:a16="http://schemas.microsoft.com/office/drawing/2014/main" id="{9D39BCF8-0C64-41E9-2A27-9089378B13F2}"/>
              </a:ext>
            </a:extLst>
          </p:cNvPr>
          <p:cNvSpPr txBox="1"/>
          <p:nvPr/>
        </p:nvSpPr>
        <p:spPr>
          <a:xfrm>
            <a:off x="9353" y="3313408"/>
            <a:ext cx="9020812"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There are missing values and outliers in the Date of Birth column</a:t>
            </a:r>
          </a:p>
          <a:p>
            <a:pPr marL="285750" lvl="1" indent="-285750">
              <a:buFont typeface="Wingdings"/>
              <a:buChar char="Ø"/>
            </a:pPr>
            <a:r>
              <a:rPr lang="en-US" dirty="0"/>
              <a:t>The missing value will be clean using the simple imputer(strategy=mean)</a:t>
            </a:r>
          </a:p>
          <a:p>
            <a:pPr marL="285750" lvl="1" indent="-285750">
              <a:buFont typeface="Wingdings"/>
              <a:buChar char="Ø"/>
            </a:pPr>
            <a:r>
              <a:rPr lang="en-US" dirty="0"/>
              <a:t>The outliers has been cleaned analytically by dropping the values less than the upper limit.</a:t>
            </a:r>
          </a:p>
          <a:p>
            <a:pPr marL="285750" lvl="2" indent="-285750">
              <a:buFont typeface="Wingdings"/>
              <a:buChar char="ü"/>
            </a:pPr>
            <a:r>
              <a:rPr lang="en-US" dirty="0"/>
              <a:t>The code for calculating the upper limit is:</a:t>
            </a:r>
          </a:p>
          <a:p>
            <a:pPr lvl="2"/>
            <a:r>
              <a:rPr lang="en-US" dirty="0"/>
              <a:t>    data frame['column'].mean() + 2 * </a:t>
            </a:r>
            <a:r>
              <a:rPr lang="en-US" dirty="0" err="1"/>
              <a:t>iqr</a:t>
            </a:r>
            <a:endParaRPr lang="en-US" dirty="0"/>
          </a:p>
          <a:p>
            <a:pPr marL="285750" lvl="2" indent="-285750">
              <a:buFont typeface="Wingdings"/>
              <a:buChar char="ü"/>
            </a:pPr>
            <a:r>
              <a:rPr lang="en-US" dirty="0" err="1"/>
              <a:t>Iqr</a:t>
            </a:r>
            <a:r>
              <a:rPr lang="en-US" dirty="0"/>
              <a:t> is the inter quantile range(Q3-Q1), it is not sensitive to outliers.</a:t>
            </a:r>
          </a:p>
        </p:txBody>
      </p:sp>
      <p:pic>
        <p:nvPicPr>
          <p:cNvPr id="2" name="Picture 1" descr="A blue lines with white text&#10;&#10;Description automatically generated">
            <a:extLst>
              <a:ext uri="{FF2B5EF4-FFF2-40B4-BE49-F238E27FC236}">
                <a16:creationId xmlns:a16="http://schemas.microsoft.com/office/drawing/2014/main" id="{8AE8E31E-2139-45F3-C16B-FFA0110D54DB}"/>
              </a:ext>
            </a:extLst>
          </p:cNvPr>
          <p:cNvPicPr>
            <a:picLocks noChangeAspect="1"/>
          </p:cNvPicPr>
          <p:nvPr/>
        </p:nvPicPr>
        <p:blipFill>
          <a:blip r:embed="rId2"/>
          <a:stretch>
            <a:fillRect/>
          </a:stretch>
        </p:blipFill>
        <p:spPr>
          <a:xfrm>
            <a:off x="4550433" y="1107956"/>
            <a:ext cx="4216161" cy="1849288"/>
          </a:xfrm>
          <a:prstGeom prst="rect">
            <a:avLst/>
          </a:prstGeom>
        </p:spPr>
      </p:pic>
      <p:pic>
        <p:nvPicPr>
          <p:cNvPr id="6" name="Picture 5" descr="A blue line graph with white text&#10;&#10;Description automatically generated">
            <a:extLst>
              <a:ext uri="{FF2B5EF4-FFF2-40B4-BE49-F238E27FC236}">
                <a16:creationId xmlns:a16="http://schemas.microsoft.com/office/drawing/2014/main" id="{137AE964-BDA5-5FCA-0492-9EA4C9557973}"/>
              </a:ext>
            </a:extLst>
          </p:cNvPr>
          <p:cNvPicPr>
            <a:picLocks noChangeAspect="1"/>
          </p:cNvPicPr>
          <p:nvPr/>
        </p:nvPicPr>
        <p:blipFill>
          <a:blip r:embed="rId3"/>
          <a:stretch>
            <a:fillRect/>
          </a:stretch>
        </p:blipFill>
        <p:spPr>
          <a:xfrm>
            <a:off x="-3594" y="1104361"/>
            <a:ext cx="4205378" cy="1838505"/>
          </a:xfrm>
          <a:prstGeom prst="rect">
            <a:avLst/>
          </a:prstGeom>
        </p:spPr>
      </p:pic>
    </p:spTree>
    <p:extLst>
      <p:ext uri="{BB962C8B-B14F-4D97-AF65-F5344CB8AC3E}">
        <p14:creationId xmlns:p14="http://schemas.microsoft.com/office/powerpoint/2010/main" val="40541221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DATA LOADING</a:t>
            </a:r>
          </a:p>
        </p:txBody>
      </p:sp>
      <p:sp>
        <p:nvSpPr>
          <p:cNvPr id="118" name="Shape 65"/>
          <p:cNvSpPr/>
          <p:nvPr/>
        </p:nvSpPr>
        <p:spPr>
          <a:xfrm>
            <a:off x="343874" y="1211200"/>
            <a:ext cx="5459402" cy="122421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p>
            <a:pPr marL="457200" indent="-355600">
              <a:lnSpc>
                <a:spcPct val="115000"/>
              </a:lnSpc>
              <a:buClr>
                <a:srgbClr val="000000"/>
              </a:buClr>
              <a:buSzPts val="2000"/>
              <a:buAutoNum type="arabicPeriod"/>
              <a:defRPr sz="2000">
                <a:latin typeface="Open Sans"/>
                <a:ea typeface="Open Sans"/>
                <a:cs typeface="Open Sans"/>
                <a:sym typeface="Open Sans"/>
              </a:defRPr>
            </a:pPr>
            <a:r>
              <a:rPr sz="2000" dirty="0"/>
              <a:t>Introduction</a:t>
            </a:r>
            <a:endParaRPr lang="en-US" sz="2000" dirty="0"/>
          </a:p>
          <a:p>
            <a:pPr marL="457200" indent="-355600">
              <a:lnSpc>
                <a:spcPct val="115000"/>
              </a:lnSpc>
              <a:buClr>
                <a:srgbClr val="000000"/>
              </a:buClr>
              <a:buSzPts val="2000"/>
              <a:buAutoNum type="arabicPeriod"/>
              <a:defRPr sz="2000">
                <a:latin typeface="Open Sans"/>
                <a:ea typeface="Open Sans"/>
                <a:cs typeface="Open Sans"/>
                <a:sym typeface="Open Sans"/>
              </a:defRPr>
            </a:pPr>
            <a:r>
              <a:rPr sz="2000" dirty="0"/>
              <a:t>Data </a:t>
            </a:r>
            <a:r>
              <a:rPr lang="en-US" sz="2000" dirty="0"/>
              <a:t>Exploration</a:t>
            </a:r>
            <a:endParaRPr sz="2000" dirty="0"/>
          </a:p>
          <a:p>
            <a:pPr marL="457200" indent="-355600">
              <a:lnSpc>
                <a:spcPct val="115000"/>
              </a:lnSpc>
              <a:buClr>
                <a:srgbClr val="000000"/>
              </a:buClr>
              <a:buSzPts val="2000"/>
              <a:buAutoNum type="arabicPeriod"/>
              <a:defRPr sz="2000">
                <a:latin typeface="Open Sans"/>
                <a:ea typeface="Open Sans"/>
                <a:cs typeface="Open Sans"/>
                <a:sym typeface="Open Sans"/>
              </a:defRPr>
            </a:pPr>
            <a:r>
              <a:rPr sz="2000" dirty="0"/>
              <a:t>Interpretation</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5. DATA CLEANING INTERPRETATION</a:t>
            </a:r>
          </a:p>
        </p:txBody>
      </p:sp>
      <p:sp>
        <p:nvSpPr>
          <p:cNvPr id="11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E45E62E-71CA-52DB-0634-FE02706EA57C}"/>
              </a:ext>
            </a:extLst>
          </p:cNvPr>
          <p:cNvSpPr txBox="1"/>
          <p:nvPr/>
        </p:nvSpPr>
        <p:spPr>
          <a:xfrm>
            <a:off x="-292" y="965593"/>
            <a:ext cx="917596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t>Cleaning the data resulted in an improved MAE result as showed below;</a:t>
            </a:r>
          </a:p>
        </p:txBody>
      </p:sp>
      <p:graphicFrame>
        <p:nvGraphicFramePr>
          <p:cNvPr id="4" name="Table 3">
            <a:extLst>
              <a:ext uri="{FF2B5EF4-FFF2-40B4-BE49-F238E27FC236}">
                <a16:creationId xmlns:a16="http://schemas.microsoft.com/office/drawing/2014/main" id="{4949FEBB-BD3F-C504-7B06-BACD93A55EDA}"/>
              </a:ext>
            </a:extLst>
          </p:cNvPr>
          <p:cNvGraphicFramePr>
            <a:graphicFrameLocks noGrp="1"/>
          </p:cNvGraphicFramePr>
          <p:nvPr>
            <p:extLst>
              <p:ext uri="{D42A27DB-BD31-4B8C-83A1-F6EECF244321}">
                <p14:modId xmlns:p14="http://schemas.microsoft.com/office/powerpoint/2010/main" val="1179629716"/>
              </p:ext>
            </p:extLst>
          </p:nvPr>
        </p:nvGraphicFramePr>
        <p:xfrm>
          <a:off x="49171" y="1434056"/>
          <a:ext cx="6556919" cy="1112520"/>
        </p:xfrm>
        <a:graphic>
          <a:graphicData uri="http://schemas.openxmlformats.org/drawingml/2006/table">
            <a:tbl>
              <a:tblPr firstRow="1" bandRow="1">
                <a:tableStyleId>{5940675A-B579-460E-94D1-54222C63F5DA}</a:tableStyleId>
              </a:tblPr>
              <a:tblGrid>
                <a:gridCol w="2799520">
                  <a:extLst>
                    <a:ext uri="{9D8B030D-6E8A-4147-A177-3AD203B41FA5}">
                      <a16:colId xmlns:a16="http://schemas.microsoft.com/office/drawing/2014/main" val="1796537146"/>
                    </a:ext>
                  </a:extLst>
                </a:gridCol>
                <a:gridCol w="3535680">
                  <a:extLst>
                    <a:ext uri="{9D8B030D-6E8A-4147-A177-3AD203B41FA5}">
                      <a16:colId xmlns:a16="http://schemas.microsoft.com/office/drawing/2014/main" val="2069660252"/>
                    </a:ext>
                  </a:extLst>
                </a:gridCol>
                <a:gridCol w="221719">
                  <a:extLst>
                    <a:ext uri="{9D8B030D-6E8A-4147-A177-3AD203B41FA5}">
                      <a16:colId xmlns:a16="http://schemas.microsoft.com/office/drawing/2014/main" val="2148333260"/>
                    </a:ext>
                  </a:extLst>
                </a:gridCol>
              </a:tblGrid>
              <a:tr h="370840">
                <a:tc>
                  <a:txBody>
                    <a:bodyPr/>
                    <a:lstStyle/>
                    <a:p>
                      <a:pPr lvl="0" algn="l">
                        <a:buNone/>
                      </a:pPr>
                      <a:r>
                        <a:rPr lang="en-US" sz="1400" b="0" i="0" u="none" strike="noStrike" noProof="0">
                          <a:solidFill>
                            <a:srgbClr val="000000"/>
                          </a:solidFill>
                          <a:latin typeface="Arial"/>
                        </a:rPr>
                        <a:t>Data Frame</a:t>
                      </a:r>
                      <a:endParaRPr lang="en-US"/>
                    </a:p>
                  </a:txBody>
                  <a:tcPr/>
                </a:tc>
                <a:tc>
                  <a:txBody>
                    <a:bodyPr/>
                    <a:lstStyle/>
                    <a:p>
                      <a:pPr lvl="0" algn="l">
                        <a:buNone/>
                      </a:pPr>
                      <a:r>
                        <a:rPr lang="en-US" sz="1400" b="0" i="0" u="none" strike="noStrike" noProof="0">
                          <a:solidFill>
                            <a:srgbClr val="000000"/>
                          </a:solidFill>
                          <a:latin typeface="Arial"/>
                        </a:rPr>
                        <a:t>Improved MAE</a:t>
                      </a:r>
                      <a:endParaRPr lang="en-US"/>
                    </a:p>
                  </a:txBody>
                  <a:tcPr/>
                </a:tc>
                <a:tc>
                  <a:txBody>
                    <a:bodyPr/>
                    <a:lstStyle/>
                    <a:p>
                      <a:pPr lvl="0" algn="l">
                        <a:buNone/>
                      </a:pPr>
                      <a:endParaRPr lang="en-US" sz="1400" b="0" i="0" u="none" strike="noStrike" noProof="0">
                        <a:solidFill>
                          <a:srgbClr val="000000"/>
                        </a:solidFill>
                        <a:latin typeface="Arial"/>
                      </a:endParaRPr>
                    </a:p>
                  </a:txBody>
                  <a:tcPr/>
                </a:tc>
                <a:extLst>
                  <a:ext uri="{0D108BD9-81ED-4DB2-BD59-A6C34878D82A}">
                    <a16:rowId xmlns:a16="http://schemas.microsoft.com/office/drawing/2014/main" val="2868743959"/>
                  </a:ext>
                </a:extLst>
              </a:tr>
              <a:tr h="370840">
                <a:tc>
                  <a:txBody>
                    <a:bodyPr/>
                    <a:lstStyle/>
                    <a:p>
                      <a:pPr lvl="0" algn="l">
                        <a:buNone/>
                      </a:pPr>
                      <a:r>
                        <a:rPr lang="en-US" sz="1400" b="0" i="0" u="none" strike="noStrike" noProof="0">
                          <a:solidFill>
                            <a:srgbClr val="000000"/>
                          </a:solidFill>
                          <a:latin typeface="Arial"/>
                        </a:rPr>
                        <a:t>Transactions</a:t>
                      </a:r>
                      <a:endParaRPr lang="en-US" err="1"/>
                    </a:p>
                  </a:txBody>
                  <a:tcPr/>
                </a:tc>
                <a:tc>
                  <a:txBody>
                    <a:bodyPr/>
                    <a:lstStyle/>
                    <a:p>
                      <a:pPr lvl="0" algn="l">
                        <a:buNone/>
                      </a:pPr>
                      <a:r>
                        <a:rPr lang="en-US" sz="1400" b="0" i="0" u="none" strike="noStrike" noProof="0">
                          <a:solidFill>
                            <a:srgbClr val="000000"/>
                          </a:solidFill>
                          <a:latin typeface="Arial"/>
                        </a:rPr>
                        <a:t>4.95</a:t>
                      </a:r>
                      <a:endParaRPr lang="en-US"/>
                    </a:p>
                  </a:txBody>
                  <a:tcPr/>
                </a:tc>
                <a:tc>
                  <a:txBody>
                    <a:bodyPr/>
                    <a:lstStyle/>
                    <a:p>
                      <a:pPr lvl="0" algn="l">
                        <a:buNone/>
                      </a:pPr>
                      <a:endParaRPr lang="en-US" sz="1400" b="0" i="0" u="none" strike="noStrike" noProof="0">
                        <a:solidFill>
                          <a:srgbClr val="000000"/>
                        </a:solidFill>
                      </a:endParaRPr>
                    </a:p>
                  </a:txBody>
                  <a:tcPr/>
                </a:tc>
                <a:extLst>
                  <a:ext uri="{0D108BD9-81ED-4DB2-BD59-A6C34878D82A}">
                    <a16:rowId xmlns:a16="http://schemas.microsoft.com/office/drawing/2014/main" val="3480108212"/>
                  </a:ext>
                </a:extLst>
              </a:tr>
              <a:tr h="370840">
                <a:tc>
                  <a:txBody>
                    <a:bodyPr/>
                    <a:lstStyle/>
                    <a:p>
                      <a:pPr lvl="0" algn="l">
                        <a:buNone/>
                      </a:pPr>
                      <a:r>
                        <a:rPr lang="en-US" sz="1400" b="0" i="0" u="none" strike="noStrike" noProof="0">
                          <a:solidFill>
                            <a:srgbClr val="000000"/>
                          </a:solidFill>
                          <a:latin typeface="Arial"/>
                        </a:rPr>
                        <a:t>Old Customer List</a:t>
                      </a:r>
                      <a:endParaRPr lang="en-US"/>
                    </a:p>
                  </a:txBody>
                  <a:tcPr/>
                </a:tc>
                <a:tc>
                  <a:txBody>
                    <a:bodyPr/>
                    <a:lstStyle/>
                    <a:p>
                      <a:pPr lvl="0" algn="l">
                        <a:buNone/>
                      </a:pPr>
                      <a:r>
                        <a:rPr lang="en-US" sz="1400" b="0" i="0" u="none" strike="noStrike" noProof="0">
                          <a:solidFill>
                            <a:srgbClr val="000000"/>
                          </a:solidFill>
                          <a:latin typeface="Arial"/>
                        </a:rPr>
                        <a:t>24.628</a:t>
                      </a:r>
                      <a:endParaRPr lang="en-US"/>
                    </a:p>
                  </a:txBody>
                  <a:tcPr/>
                </a:tc>
                <a:tc>
                  <a:txBody>
                    <a:bodyPr/>
                    <a:lstStyle/>
                    <a:p>
                      <a:pPr lvl="0" algn="l">
                        <a:buNone/>
                      </a:pPr>
                      <a:endParaRPr lang="en-US" sz="1400" b="0" i="0" u="none" strike="noStrike" noProof="0">
                        <a:solidFill>
                          <a:srgbClr val="000000"/>
                        </a:solidFill>
                      </a:endParaRPr>
                    </a:p>
                  </a:txBody>
                  <a:tcPr/>
                </a:tc>
                <a:extLst>
                  <a:ext uri="{0D108BD9-81ED-4DB2-BD59-A6C34878D82A}">
                    <a16:rowId xmlns:a16="http://schemas.microsoft.com/office/drawing/2014/main" val="1552885101"/>
                  </a:ext>
                </a:extLst>
              </a:tr>
            </a:tbl>
          </a:graphicData>
        </a:graphic>
      </p:graphicFrame>
      <p:sp>
        <p:nvSpPr>
          <p:cNvPr id="5" name="TextBox 4">
            <a:extLst>
              <a:ext uri="{FF2B5EF4-FFF2-40B4-BE49-F238E27FC236}">
                <a16:creationId xmlns:a16="http://schemas.microsoft.com/office/drawing/2014/main" id="{95144542-788B-BEDA-1AAE-0245924186C1}"/>
              </a:ext>
            </a:extLst>
          </p:cNvPr>
          <p:cNvSpPr txBox="1"/>
          <p:nvPr/>
        </p:nvSpPr>
        <p:spPr>
          <a:xfrm>
            <a:off x="-12585" y="2889763"/>
            <a:ext cx="9171007"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While the MAE is seen to reduce for the both data frame. It should be noted that 0 MAE indicate a perfect prediction and for Old customer List. The MAE result is high.</a:t>
            </a:r>
            <a:endParaRPr lang="en-US"/>
          </a:p>
          <a:p>
            <a:pPr marL="285750" indent="-285750">
              <a:buFont typeface="Wingdings"/>
              <a:buChar char="q"/>
            </a:pPr>
            <a:r>
              <a:rPr lang="en-US">
                <a:ea typeface="+mn-lt"/>
                <a:cs typeface="+mn-lt"/>
              </a:rPr>
              <a:t>The data cleaning process was done in a data </a:t>
            </a:r>
            <a:r>
              <a:rPr lang="en-US" err="1">
                <a:ea typeface="+mn-lt"/>
                <a:cs typeface="+mn-lt"/>
              </a:rPr>
              <a:t>pipepline</a:t>
            </a:r>
            <a:r>
              <a:rPr lang="en-US">
                <a:ea typeface="+mn-lt"/>
                <a:cs typeface="+mn-lt"/>
              </a:rPr>
              <a:t> to ensure a cleaner code and few bugs.</a:t>
            </a:r>
            <a:endParaRPr lang="en-US"/>
          </a:p>
          <a:p>
            <a:pPr marL="285750" indent="-285750">
              <a:buFont typeface="Wingdings"/>
              <a:buChar char="q"/>
            </a:pPr>
            <a:r>
              <a:rPr lang="en-US">
                <a:ea typeface="+mn-lt"/>
                <a:cs typeface="+mn-lt"/>
              </a:rPr>
              <a:t>The following section such as feature inspection, engineering, model development and evaluation. We will see various means to further improve the model prediction.</a:t>
            </a:r>
          </a:p>
        </p:txBody>
      </p:sp>
    </p:spTree>
    <p:extLst>
      <p:ext uri="{BB962C8B-B14F-4D97-AF65-F5344CB8AC3E}">
        <p14:creationId xmlns:p14="http://schemas.microsoft.com/office/powerpoint/2010/main" val="38913059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FEATURE INSPECTION</a:t>
            </a:r>
          </a:p>
        </p:txBody>
      </p:sp>
      <p:sp>
        <p:nvSpPr>
          <p:cNvPr id="132" name="Shape 81"/>
          <p:cNvSpPr/>
          <p:nvPr/>
        </p:nvSpPr>
        <p:spPr>
          <a:xfrm>
            <a:off x="205025" y="1083299"/>
            <a:ext cx="8565600" cy="271526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marL="457200" indent="-457200">
              <a:lnSpc>
                <a:spcPct val="114999"/>
              </a:lnSpc>
              <a:buAutoNum type="arabicPeriod"/>
            </a:pPr>
            <a:r>
              <a:rPr lang="en-US" sz="1600" b="0" dirty="0"/>
              <a:t>TRANSACTIONS SHAP SUMMARY PLOT</a:t>
            </a:r>
          </a:p>
          <a:p>
            <a:pPr marL="457200" indent="-457200">
              <a:lnSpc>
                <a:spcPct val="114999"/>
              </a:lnSpc>
              <a:buAutoNum type="arabicPeriod"/>
            </a:pPr>
            <a:r>
              <a:rPr lang="en-US" sz="1600" b="0" dirty="0"/>
              <a:t>TRANSACTIONS SHAP DEPENDENCE CONTRIBUTION PLOTS AND INTERPRETATION OF INSPECTION.</a:t>
            </a:r>
          </a:p>
          <a:p>
            <a:pPr marL="457200" indent="-457200">
              <a:lnSpc>
                <a:spcPct val="114999"/>
              </a:lnSpc>
              <a:buAutoNum type="arabicPeriod"/>
            </a:pPr>
            <a:r>
              <a:rPr lang="en-US" sz="1600" b="0" dirty="0">
                <a:latin typeface="Arial"/>
                <a:cs typeface="Arial"/>
              </a:rPr>
              <a:t>CONCLUSION OF TRANSACTIONS DATA FRAME INSPECTION</a:t>
            </a:r>
            <a:endParaRPr lang="en-US" sz="1600" b="0" dirty="0"/>
          </a:p>
          <a:p>
            <a:pPr marL="457200" indent="-457200">
              <a:lnSpc>
                <a:spcPct val="114999"/>
              </a:lnSpc>
              <a:buAutoNum type="arabicPeriod"/>
            </a:pPr>
            <a:r>
              <a:rPr lang="en-US" sz="1600" b="0" dirty="0">
                <a:latin typeface="Arial"/>
                <a:cs typeface="Arial"/>
              </a:rPr>
              <a:t>OLD CUSTOMER LIST SHAP SUMMARY PLOT</a:t>
            </a:r>
          </a:p>
          <a:p>
            <a:pPr marL="457200" indent="-457200">
              <a:lnSpc>
                <a:spcPct val="114999"/>
              </a:lnSpc>
              <a:buAutoNum type="arabicPeriod"/>
            </a:pPr>
            <a:r>
              <a:rPr lang="en-US" sz="1600" b="0" dirty="0">
                <a:latin typeface="Arial"/>
                <a:cs typeface="Arial"/>
              </a:rPr>
              <a:t>OLD CUSTOMER LIST SHAP DEPENDENCE CONTRIBUTION PLOTS</a:t>
            </a:r>
          </a:p>
          <a:p>
            <a:pPr marL="457200" indent="-457200">
              <a:lnSpc>
                <a:spcPct val="114999"/>
              </a:lnSpc>
              <a:buAutoNum type="arabicPeriod"/>
            </a:pPr>
            <a:r>
              <a:rPr lang="en-US" sz="1600" b="0" dirty="0"/>
              <a:t>CONCLUSION</a:t>
            </a:r>
            <a:r>
              <a:rPr lang="en-US" sz="1600" b="0" dirty="0">
                <a:latin typeface="Arial"/>
                <a:cs typeface="Arial"/>
              </a:rPr>
              <a:t> OF OLD CUSTOMER LIST DATA FRAME INSPECTION.</a:t>
            </a:r>
          </a:p>
          <a:p>
            <a:pPr marL="457200" indent="-457200">
              <a:lnSpc>
                <a:spcPct val="114999"/>
              </a:lnSpc>
              <a:buAutoNum type="arabicPeriod"/>
            </a:pPr>
            <a:endParaRPr lang="en-US" sz="1600" b="0" dirty="0"/>
          </a:p>
          <a:p>
            <a:pPr marL="457200" indent="-457200">
              <a:lnSpc>
                <a:spcPct val="114999"/>
              </a:lnSpc>
              <a:buAutoNum type="arabicPeriod"/>
            </a:pPr>
            <a:endParaRPr lang="en-US" sz="1600" b="0"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extLst>
      <p:ext uri="{BB962C8B-B14F-4D97-AF65-F5344CB8AC3E}">
        <p14:creationId xmlns:p14="http://schemas.microsoft.com/office/powerpoint/2010/main" val="399090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1. </a:t>
            </a:r>
            <a:r>
              <a:rPr lang="en-US">
                <a:solidFill>
                  <a:srgbClr val="000000"/>
                </a:solidFill>
                <a:ea typeface="+mn-lt"/>
                <a:cs typeface="+mn-lt"/>
              </a:rPr>
              <a:t>TRANSACTIONS SHAP SUMMARY PLOT</a:t>
            </a:r>
            <a:endParaRPr lang="en-US">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a:extLst>
              <a:ext uri="{FF2B5EF4-FFF2-40B4-BE49-F238E27FC236}">
                <a16:creationId xmlns:a16="http://schemas.microsoft.com/office/drawing/2014/main" id="{90F56271-8AB5-133E-9C5D-83C0FD99A211}"/>
              </a:ext>
            </a:extLst>
          </p:cNvPr>
          <p:cNvPicPr>
            <a:picLocks noChangeAspect="1"/>
          </p:cNvPicPr>
          <p:nvPr/>
        </p:nvPicPr>
        <p:blipFill>
          <a:blip r:embed="rId2"/>
          <a:stretch>
            <a:fillRect/>
          </a:stretch>
        </p:blipFill>
        <p:spPr>
          <a:xfrm>
            <a:off x="1767065" y="905773"/>
            <a:ext cx="5124631" cy="4119114"/>
          </a:xfrm>
          <a:prstGeom prst="rect">
            <a:avLst/>
          </a:prstGeom>
        </p:spPr>
      </p:pic>
    </p:spTree>
    <p:extLst>
      <p:ext uri="{BB962C8B-B14F-4D97-AF65-F5344CB8AC3E}">
        <p14:creationId xmlns:p14="http://schemas.microsoft.com/office/powerpoint/2010/main" val="15332820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marL="342900" indent="-342900">
              <a:lnSpc>
                <a:spcPct val="100000"/>
              </a:lnSpc>
              <a:buAutoNum type="arabicPeriod"/>
            </a:pPr>
            <a:r>
              <a:rPr lang="en-US" b="1">
                <a:solidFill>
                  <a:srgbClr val="000000"/>
                </a:solidFill>
              </a:rPr>
              <a:t>Standard Cost:</a:t>
            </a:r>
            <a:r>
              <a:rPr lang="en-US">
                <a:solidFill>
                  <a:srgbClr val="000000"/>
                </a:solidFill>
              </a:rPr>
              <a:t> According to our model, This is the most important feature. which is reasonable as the selling price(list price) will definitely be influenced by the standard cost(cost price). </a:t>
            </a:r>
          </a:p>
          <a:p>
            <a:pPr marL="342900" lvl="1" indent="-342900">
              <a:lnSpc>
                <a:spcPct val="100000"/>
              </a:lnSpc>
              <a:buClr>
                <a:srgbClr val="585858"/>
              </a:buClr>
              <a:buAutoNum type="alphaLcPeriod"/>
            </a:pPr>
            <a:r>
              <a:rPr lang="en-US">
                <a:solidFill>
                  <a:srgbClr val="000000"/>
                </a:solidFill>
              </a:rPr>
              <a:t>as seen by the SHAP summary plot, High values of Standard Cost caused higher predictions, and low values caused low predictions. </a:t>
            </a:r>
          </a:p>
          <a:p>
            <a:pPr marL="342900" lvl="1" indent="-342900">
              <a:lnSpc>
                <a:spcPct val="100000"/>
              </a:lnSpc>
              <a:buClr>
                <a:srgbClr val="585858"/>
              </a:buClr>
              <a:buAutoNum type="alphaLcPeriod"/>
            </a:pPr>
            <a:r>
              <a:rPr lang="en-US">
                <a:solidFill>
                  <a:srgbClr val="000000"/>
                </a:solidFill>
              </a:rPr>
              <a:t>this means the higher the standard cost, the higher the list price and vice-versa. </a:t>
            </a:r>
          </a:p>
          <a:p>
            <a:pPr marL="342900" lvl="1" indent="-342900">
              <a:lnSpc>
                <a:spcPct val="100000"/>
              </a:lnSpc>
              <a:buClr>
                <a:srgbClr val="585858"/>
              </a:buClr>
              <a:buAutoNum type="alphaLcPeriod"/>
            </a:pPr>
            <a:r>
              <a:rPr lang="en-US">
                <a:solidFill>
                  <a:srgbClr val="000000"/>
                </a:solidFill>
              </a:rPr>
              <a:t>This suggests a strong positive correlation between standard cost and list price.</a:t>
            </a:r>
          </a:p>
          <a:p>
            <a:pPr marL="342900" lvl="1" indent="-342900">
              <a:lnSpc>
                <a:spcPct val="100000"/>
              </a:lnSpc>
              <a:buClr>
                <a:srgbClr val="585858"/>
              </a:buClr>
              <a:buAutoNum type="alphaLcPeriod"/>
            </a:pPr>
            <a:r>
              <a:rPr lang="en-US">
                <a:solidFill>
                  <a:srgbClr val="000000"/>
                </a:solidFill>
              </a:rPr>
              <a:t>Standard cost also has a interaction effect with product size.</a:t>
            </a:r>
          </a:p>
          <a:p>
            <a:pPr>
              <a:lnSpc>
                <a:spcPct val="114999"/>
              </a:lnSpc>
              <a:buClr>
                <a:srgbClr val="585858"/>
              </a:buClr>
            </a:pPr>
            <a:endParaRPr lang="en-US"/>
          </a:p>
        </p:txBody>
      </p:sp>
      <p:pic>
        <p:nvPicPr>
          <p:cNvPr id="7" name="Picture 6">
            <a:extLst>
              <a:ext uri="{FF2B5EF4-FFF2-40B4-BE49-F238E27FC236}">
                <a16:creationId xmlns:a16="http://schemas.microsoft.com/office/drawing/2014/main" id="{244E4319-AD86-0D89-E920-8E2C5F87E77D}"/>
              </a:ext>
            </a:extLst>
          </p:cNvPr>
          <p:cNvPicPr>
            <a:picLocks noChangeAspect="1"/>
          </p:cNvPicPr>
          <p:nvPr/>
        </p:nvPicPr>
        <p:blipFill>
          <a:blip r:embed="rId2"/>
          <a:stretch>
            <a:fillRect/>
          </a:stretch>
        </p:blipFill>
        <p:spPr>
          <a:xfrm>
            <a:off x="4481422" y="1377801"/>
            <a:ext cx="4354184" cy="3412286"/>
          </a:xfrm>
          <a:prstGeom prst="rect">
            <a:avLst/>
          </a:prstGeom>
        </p:spPr>
      </p:pic>
    </p:spTree>
    <p:extLst>
      <p:ext uri="{BB962C8B-B14F-4D97-AF65-F5344CB8AC3E}">
        <p14:creationId xmlns:p14="http://schemas.microsoft.com/office/powerpoint/2010/main" val="32947515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marL="285750" indent="-285750">
              <a:lnSpc>
                <a:spcPct val="100000"/>
              </a:lnSpc>
              <a:buFont typeface="Wingdings"/>
              <a:buChar char="q"/>
            </a:pPr>
            <a:r>
              <a:rPr lang="en-US" b="1">
                <a:solidFill>
                  <a:srgbClr val="000000"/>
                </a:solidFill>
              </a:rPr>
              <a:t>Product id:</a:t>
            </a:r>
            <a:r>
              <a:rPr lang="en-US">
                <a:solidFill>
                  <a:srgbClr val="000000"/>
                </a:solidFill>
              </a:rPr>
              <a:t> </a:t>
            </a:r>
            <a:r>
              <a:rPr lang="en-US">
                <a:solidFill>
                  <a:srgbClr val="000000"/>
                </a:solidFill>
                <a:ea typeface="+mn-lt"/>
                <a:cs typeface="+mn-lt"/>
              </a:rPr>
              <a:t> There exist a jumbling which suggests that  both high and low values of the Product id can have both positive and negative effects on the list price.  </a:t>
            </a:r>
            <a:endParaRPr lang="en-US">
              <a:solidFill>
                <a:srgbClr val="595959"/>
              </a:solidFill>
              <a:ea typeface="+mn-lt"/>
              <a:cs typeface="+mn-lt"/>
            </a:endParaRPr>
          </a:p>
          <a:p>
            <a:pPr marL="793750" lvl="1" indent="-285750">
              <a:lnSpc>
                <a:spcPct val="100000"/>
              </a:lnSpc>
              <a:buClr>
                <a:srgbClr val="585858"/>
              </a:buClr>
              <a:buFont typeface="Wingdings"/>
              <a:buChar char="Ø"/>
            </a:pPr>
            <a:r>
              <a:rPr lang="en-US">
                <a:solidFill>
                  <a:srgbClr val="000000"/>
                </a:solidFill>
                <a:ea typeface="+mn-lt"/>
                <a:cs typeface="+mn-lt"/>
              </a:rPr>
              <a:t>The jumbling of the values indicate that </a:t>
            </a:r>
            <a:r>
              <a:rPr lang="en-US" err="1">
                <a:solidFill>
                  <a:srgbClr val="000000"/>
                </a:solidFill>
                <a:ea typeface="+mn-lt"/>
                <a:cs typeface="+mn-lt"/>
              </a:rPr>
              <a:t>product_id</a:t>
            </a:r>
            <a:r>
              <a:rPr lang="en-US">
                <a:solidFill>
                  <a:srgbClr val="000000"/>
                </a:solidFill>
                <a:ea typeface="+mn-lt"/>
                <a:cs typeface="+mn-lt"/>
              </a:rPr>
              <a:t> has an interaction effect with other variables such as product line</a:t>
            </a:r>
          </a:p>
          <a:p>
            <a:pPr marL="793750" lvl="1" indent="-285750">
              <a:lnSpc>
                <a:spcPct val="100000"/>
              </a:lnSpc>
              <a:buClr>
                <a:srgbClr val="585858"/>
              </a:buClr>
              <a:buFont typeface="Wingdings"/>
              <a:buChar char="Ø"/>
            </a:pPr>
            <a:r>
              <a:rPr lang="en-US">
                <a:solidFill>
                  <a:srgbClr val="000000"/>
                </a:solidFill>
              </a:rPr>
              <a:t>However, there </a:t>
            </a:r>
            <a:r>
              <a:rPr lang="en-US">
                <a:solidFill>
                  <a:srgbClr val="000000"/>
                </a:solidFill>
                <a:ea typeface="+mn-lt"/>
                <a:cs typeface="+mn-lt"/>
              </a:rPr>
              <a:t>is an extreme case where a low value close to 0 caused a much higher prediction, this suggests a non-linear relationship</a:t>
            </a: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3" name="Picture 2">
            <a:extLst>
              <a:ext uri="{FF2B5EF4-FFF2-40B4-BE49-F238E27FC236}">
                <a16:creationId xmlns:a16="http://schemas.microsoft.com/office/drawing/2014/main" id="{51C46E68-68CE-1D75-962B-9D732D5F4936}"/>
              </a:ext>
            </a:extLst>
          </p:cNvPr>
          <p:cNvPicPr>
            <a:picLocks noChangeAspect="1"/>
          </p:cNvPicPr>
          <p:nvPr/>
        </p:nvPicPr>
        <p:blipFill rotWithShape="1">
          <a:blip r:embed="rId2"/>
          <a:srcRect r="-514" b="493"/>
          <a:stretch/>
        </p:blipFill>
        <p:spPr>
          <a:xfrm>
            <a:off x="4291551" y="1086658"/>
            <a:ext cx="4831818" cy="3239777"/>
          </a:xfrm>
          <a:prstGeom prst="rect">
            <a:avLst/>
          </a:prstGeom>
        </p:spPr>
      </p:pic>
    </p:spTree>
    <p:extLst>
      <p:ext uri="{BB962C8B-B14F-4D97-AF65-F5344CB8AC3E}">
        <p14:creationId xmlns:p14="http://schemas.microsoft.com/office/powerpoint/2010/main" val="14053361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a:lnSpc>
                <a:spcPct val="114999"/>
              </a:lnSpc>
              <a:buFont typeface="Wingdings"/>
              <a:buChar char="q"/>
            </a:pPr>
            <a:r>
              <a:rPr lang="en-US" b="1">
                <a:solidFill>
                  <a:srgbClr val="000000"/>
                </a:solidFill>
              </a:rPr>
              <a:t>Product size:</a:t>
            </a:r>
            <a:r>
              <a:rPr lang="en-US" dirty="0">
                <a:solidFill>
                  <a:srgbClr val="000000"/>
                </a:solidFill>
              </a:rPr>
              <a:t> </a:t>
            </a:r>
            <a:r>
              <a:rPr lang="en-US">
                <a:solidFill>
                  <a:srgbClr val="000000"/>
                </a:solidFill>
                <a:ea typeface="+mn-lt"/>
                <a:cs typeface="+mn-lt"/>
              </a:rPr>
              <a:t> product size has the following unique values ['medium' 'large' 'small'].</a:t>
            </a:r>
            <a:endParaRPr lang="en-US">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 according to the ordinal encoder [0, 1, 2] respectively. </a:t>
            </a:r>
            <a:endParaRPr lang="en-US" dirty="0">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low values of product size ('medium') caused higher predictions</a:t>
            </a:r>
            <a:endParaRPr lang="en-US" dirty="0">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 high and medium values of product size ('large' 'small') lowered the prediction(list price).</a:t>
            </a:r>
            <a:endParaRPr lang="en-US" dirty="0"/>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4" name="Picture 3" descr="A graph of different colored dots&#10;&#10;Description automatically generated">
            <a:extLst>
              <a:ext uri="{FF2B5EF4-FFF2-40B4-BE49-F238E27FC236}">
                <a16:creationId xmlns:a16="http://schemas.microsoft.com/office/drawing/2014/main" id="{AB8E0E39-13DF-7749-1FD9-DE4F2D176628}"/>
              </a:ext>
            </a:extLst>
          </p:cNvPr>
          <p:cNvPicPr>
            <a:picLocks noChangeAspect="1"/>
          </p:cNvPicPr>
          <p:nvPr/>
        </p:nvPicPr>
        <p:blipFill>
          <a:blip r:embed="rId2"/>
          <a:stretch>
            <a:fillRect/>
          </a:stretch>
        </p:blipFill>
        <p:spPr>
          <a:xfrm>
            <a:off x="4281038" y="1266196"/>
            <a:ext cx="4657905" cy="3096344"/>
          </a:xfrm>
          <a:prstGeom prst="rect">
            <a:avLst/>
          </a:prstGeom>
        </p:spPr>
      </p:pic>
    </p:spTree>
    <p:extLst>
      <p:ext uri="{BB962C8B-B14F-4D97-AF65-F5344CB8AC3E}">
        <p14:creationId xmlns:p14="http://schemas.microsoft.com/office/powerpoint/2010/main" val="127462129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a:lnSpc>
                <a:spcPct val="114999"/>
              </a:lnSpc>
              <a:buFont typeface="Wingdings"/>
              <a:buChar char="q"/>
            </a:pPr>
            <a:r>
              <a:rPr lang="en-US" b="1">
                <a:solidFill>
                  <a:srgbClr val="000000"/>
                </a:solidFill>
              </a:rPr>
              <a:t>Product line:</a:t>
            </a:r>
            <a:r>
              <a:rPr lang="en-US" dirty="0">
                <a:solidFill>
                  <a:srgbClr val="000000"/>
                </a:solidFill>
              </a:rPr>
              <a:t> </a:t>
            </a:r>
            <a:r>
              <a:rPr lang="en-US">
                <a:solidFill>
                  <a:srgbClr val="000000"/>
                </a:solidFill>
                <a:ea typeface="+mn-lt"/>
                <a:cs typeface="+mn-lt"/>
              </a:rPr>
              <a:t> product line has the following unique values ['Standard' 'Road' 'Mountain' 'Touring'].</a:t>
            </a:r>
            <a:endParaRPr lang="en-US">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 according to the ordinal encoder [0, 1, 2, 3] respectively. </a:t>
            </a:r>
            <a:endParaRPr lang="en-US">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high values of product line ('touring') caused higher predictions.</a:t>
            </a:r>
            <a:endParaRPr lang="en-US" dirty="0">
              <a:solidFill>
                <a:srgbClr val="595959"/>
              </a:solidFill>
              <a:ea typeface="+mn-lt"/>
              <a:cs typeface="+mn-lt"/>
            </a:endParaRPr>
          </a:p>
          <a:p>
            <a:pPr lvl="1" indent="-285750">
              <a:lnSpc>
                <a:spcPct val="114999"/>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3" name="Picture 2" descr="A graph with different colored dots&#10;&#10;Description automatically generated">
            <a:extLst>
              <a:ext uri="{FF2B5EF4-FFF2-40B4-BE49-F238E27FC236}">
                <a16:creationId xmlns:a16="http://schemas.microsoft.com/office/drawing/2014/main" id="{A32E9DDA-DA89-C285-47FD-97EFA9B439E7}"/>
              </a:ext>
            </a:extLst>
          </p:cNvPr>
          <p:cNvPicPr>
            <a:picLocks noChangeAspect="1"/>
          </p:cNvPicPr>
          <p:nvPr/>
        </p:nvPicPr>
        <p:blipFill>
          <a:blip r:embed="rId2"/>
          <a:stretch>
            <a:fillRect/>
          </a:stretch>
        </p:blipFill>
        <p:spPr>
          <a:xfrm>
            <a:off x="4281038" y="1309329"/>
            <a:ext cx="4798084" cy="3171825"/>
          </a:xfrm>
          <a:prstGeom prst="rect">
            <a:avLst/>
          </a:prstGeom>
        </p:spPr>
      </p:pic>
    </p:spTree>
    <p:extLst>
      <p:ext uri="{BB962C8B-B14F-4D97-AF65-F5344CB8AC3E}">
        <p14:creationId xmlns:p14="http://schemas.microsoft.com/office/powerpoint/2010/main" val="18494857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a:lnSpc>
                <a:spcPct val="114999"/>
              </a:lnSpc>
              <a:buFont typeface="Wingdings"/>
              <a:buChar char="q"/>
            </a:pPr>
            <a:r>
              <a:rPr lang="en-US" b="1">
                <a:solidFill>
                  <a:srgbClr val="000000"/>
                </a:solidFill>
              </a:rPr>
              <a:t>Brand:</a:t>
            </a:r>
            <a:r>
              <a:rPr lang="en-US" dirty="0">
                <a:solidFill>
                  <a:srgbClr val="000000"/>
                </a:solidFill>
              </a:rPr>
              <a:t> </a:t>
            </a:r>
            <a:r>
              <a:rPr lang="en-US">
                <a:solidFill>
                  <a:srgbClr val="000000"/>
                </a:solidFill>
                <a:ea typeface="+mn-lt"/>
                <a:cs typeface="+mn-lt"/>
              </a:rPr>
              <a:t> Brand has the following unique values ['Solex' 'Trek Bicycles' 'OHM Cycles' 'Norco Bicycles' 'Giant Bicycles'  'WeareA2Bn].</a:t>
            </a:r>
            <a:endParaRPr lang="en-US">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 according to the ordinal encoder [0, 1, 2, 3, 4, 5] respectively. </a:t>
            </a:r>
            <a:endParaRPr lang="en-US" dirty="0">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The feature interacts with other variables, leading to varying effects on list price.</a:t>
            </a:r>
            <a:endParaRPr lang="en-US" dirty="0">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rPr>
              <a:t>There is an extreme case where high values if brand WeareA2B() caused higher predictions</a:t>
            </a:r>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4" name="Picture 3">
            <a:extLst>
              <a:ext uri="{FF2B5EF4-FFF2-40B4-BE49-F238E27FC236}">
                <a16:creationId xmlns:a16="http://schemas.microsoft.com/office/drawing/2014/main" id="{B1E0DF0D-C7E8-8FEA-6F40-69F8974CCBD7}"/>
              </a:ext>
            </a:extLst>
          </p:cNvPr>
          <p:cNvPicPr>
            <a:picLocks noChangeAspect="1"/>
          </p:cNvPicPr>
          <p:nvPr/>
        </p:nvPicPr>
        <p:blipFill>
          <a:blip r:embed="rId2"/>
          <a:stretch>
            <a:fillRect/>
          </a:stretch>
        </p:blipFill>
        <p:spPr>
          <a:xfrm>
            <a:off x="4576403" y="1276979"/>
            <a:ext cx="4379883" cy="2977731"/>
          </a:xfrm>
          <a:prstGeom prst="rect">
            <a:avLst/>
          </a:prstGeom>
        </p:spPr>
      </p:pic>
    </p:spTree>
    <p:extLst>
      <p:ext uri="{BB962C8B-B14F-4D97-AF65-F5344CB8AC3E}">
        <p14:creationId xmlns:p14="http://schemas.microsoft.com/office/powerpoint/2010/main" val="102600345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a:xfrm>
            <a:off x="311699" y="1152475"/>
            <a:ext cx="3892072" cy="3416400"/>
          </a:xfrm>
        </p:spPr>
        <p:txBody>
          <a:bodyPr lIns="91424" tIns="91424" rIns="91424" bIns="91424" anchor="t">
            <a:normAutofit/>
          </a:bodyPr>
          <a:lstStyle/>
          <a:p>
            <a:pPr>
              <a:lnSpc>
                <a:spcPct val="114999"/>
              </a:lnSpc>
              <a:buFont typeface="Wingdings"/>
              <a:buChar char="q"/>
            </a:pPr>
            <a:r>
              <a:rPr lang="en-US" b="1">
                <a:solidFill>
                  <a:srgbClr val="000000"/>
                </a:solidFill>
              </a:rPr>
              <a:t>Product Class:</a:t>
            </a:r>
            <a:r>
              <a:rPr lang="en-US" dirty="0">
                <a:solidFill>
                  <a:srgbClr val="000000"/>
                </a:solidFill>
              </a:rPr>
              <a:t> </a:t>
            </a:r>
            <a:r>
              <a:rPr lang="en-US">
                <a:solidFill>
                  <a:srgbClr val="000000"/>
                </a:solidFill>
                <a:ea typeface="+mn-lt"/>
                <a:cs typeface="+mn-lt"/>
              </a:rPr>
              <a:t> product class has the following unique values ['medium' 'low' 'high'].</a:t>
            </a:r>
            <a:endParaRPr lang="en-US">
              <a:solidFill>
                <a:srgbClr val="595959"/>
              </a:solidFill>
              <a:ea typeface="+mn-lt"/>
              <a:cs typeface="+mn-lt"/>
            </a:endParaRPr>
          </a:p>
          <a:p>
            <a:pPr lvl="1" indent="-285750">
              <a:lnSpc>
                <a:spcPct val="114999"/>
              </a:lnSpc>
              <a:buClr>
                <a:srgbClr val="585858"/>
              </a:buClr>
              <a:buFont typeface="Wingdings"/>
              <a:buChar char="Ø"/>
            </a:pPr>
            <a:r>
              <a:rPr lang="en-US" dirty="0">
                <a:solidFill>
                  <a:srgbClr val="000000"/>
                </a:solidFill>
                <a:ea typeface="+mn-lt"/>
                <a:cs typeface="+mn-lt"/>
              </a:rPr>
              <a:t>According to the ordinal encoder [0, 1, 2] respectively. </a:t>
            </a:r>
          </a:p>
          <a:p>
            <a:pPr lvl="1" indent="-285750">
              <a:lnSpc>
                <a:spcPct val="114999"/>
              </a:lnSpc>
              <a:buClr>
                <a:srgbClr val="585858"/>
              </a:buClr>
              <a:buFont typeface="Wingdings"/>
              <a:buChar char="Ø"/>
            </a:pPr>
            <a:r>
              <a:rPr lang="en-US" dirty="0">
                <a:solidFill>
                  <a:srgbClr val="000000"/>
                </a:solidFill>
                <a:ea typeface="+mn-lt"/>
                <a:cs typeface="+mn-lt"/>
              </a:rPr>
              <a:t>The product class low values (medium)result in lower prediction</a:t>
            </a:r>
          </a:p>
          <a:p>
            <a:pPr lvl="1" indent="-285750">
              <a:lnSpc>
                <a:spcPct val="114999"/>
              </a:lnSpc>
              <a:buClr>
                <a:srgbClr val="585858"/>
              </a:buClr>
              <a:buFont typeface="Wingdings"/>
              <a:buChar char="Ø"/>
            </a:pPr>
            <a:endParaRPr lang="en-US">
              <a:solidFill>
                <a:srgbClr val="000000"/>
              </a:solidFill>
            </a:endParaRPr>
          </a:p>
        </p:txBody>
      </p:sp>
      <p:pic>
        <p:nvPicPr>
          <p:cNvPr id="2" name="Picture 1" descr="A graph of a product class&#10;&#10;Description automatically generated">
            <a:extLst>
              <a:ext uri="{FF2B5EF4-FFF2-40B4-BE49-F238E27FC236}">
                <a16:creationId xmlns:a16="http://schemas.microsoft.com/office/drawing/2014/main" id="{17FD2CFF-8712-675B-5D4E-267D8ABB011A}"/>
              </a:ext>
            </a:extLst>
          </p:cNvPr>
          <p:cNvPicPr>
            <a:picLocks noChangeAspect="1"/>
          </p:cNvPicPr>
          <p:nvPr/>
        </p:nvPicPr>
        <p:blipFill>
          <a:blip r:embed="rId2"/>
          <a:stretch>
            <a:fillRect/>
          </a:stretch>
        </p:blipFill>
        <p:spPr>
          <a:xfrm>
            <a:off x="4416454" y="1384810"/>
            <a:ext cx="3901836" cy="2567976"/>
          </a:xfrm>
          <a:prstGeom prst="rect">
            <a:avLst/>
          </a:prstGeom>
        </p:spPr>
      </p:pic>
    </p:spTree>
    <p:extLst>
      <p:ext uri="{BB962C8B-B14F-4D97-AF65-F5344CB8AC3E}">
        <p14:creationId xmlns:p14="http://schemas.microsoft.com/office/powerpoint/2010/main" val="7787909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a:xfrm>
            <a:off x="-1008" y="1152475"/>
            <a:ext cx="4366524" cy="3416400"/>
          </a:xfrm>
        </p:spPr>
        <p:txBody>
          <a:bodyPr lIns="91424" tIns="91424" rIns="91424" bIns="91424" anchor="t">
            <a:noAutofit/>
          </a:bodyPr>
          <a:lstStyle/>
          <a:p>
            <a:pPr>
              <a:lnSpc>
                <a:spcPct val="114999"/>
              </a:lnSpc>
              <a:buFont typeface="Wingdings"/>
              <a:buChar char="q"/>
            </a:pPr>
            <a:r>
              <a:rPr lang="en-US" sz="1200" b="1" dirty="0">
                <a:solidFill>
                  <a:srgbClr val="000000"/>
                </a:solidFill>
              </a:rPr>
              <a:t>customer id:</a:t>
            </a:r>
            <a:r>
              <a:rPr lang="en-US" sz="1200" dirty="0">
                <a:solidFill>
                  <a:srgbClr val="000000"/>
                </a:solidFill>
              </a:rPr>
              <a:t> </a:t>
            </a:r>
            <a:r>
              <a:rPr lang="en-US" sz="1200" dirty="0">
                <a:solidFill>
                  <a:srgbClr val="000000"/>
                </a:solidFill>
                <a:ea typeface="+mn-lt"/>
                <a:cs typeface="+mn-lt"/>
              </a:rPr>
              <a:t> In the SHAP dependence plot there are points with similar customer id values,</a:t>
            </a:r>
            <a:endParaRPr lang="en-US" sz="1200" dirty="0">
              <a:solidFill>
                <a:srgbClr val="595959"/>
              </a:solidFill>
              <a:ea typeface="+mn-lt"/>
              <a:cs typeface="+mn-lt"/>
            </a:endParaRPr>
          </a:p>
          <a:p>
            <a:pPr lvl="1" indent="-285750">
              <a:lnSpc>
                <a:spcPct val="114999"/>
              </a:lnSpc>
              <a:buClr>
                <a:srgbClr val="585858"/>
              </a:buClr>
              <a:buFont typeface="Wingdings"/>
              <a:buChar char="Ø"/>
            </a:pPr>
            <a:r>
              <a:rPr lang="en-US" sz="1200" dirty="0">
                <a:solidFill>
                  <a:srgbClr val="000000"/>
                </a:solidFill>
                <a:ea typeface="+mn-lt"/>
                <a:cs typeface="+mn-lt"/>
              </a:rPr>
              <a:t> the same range of value caused one prediction to increase, and it caused the other prediction to decrease. </a:t>
            </a:r>
            <a:endParaRPr lang="en-US" sz="1200" dirty="0">
              <a:solidFill>
                <a:srgbClr val="595959"/>
              </a:solidFill>
              <a:ea typeface="+mn-lt"/>
              <a:cs typeface="+mn-lt"/>
            </a:endParaRPr>
          </a:p>
          <a:p>
            <a:pPr lvl="1" indent="-285750">
              <a:lnSpc>
                <a:spcPct val="114999"/>
              </a:lnSpc>
              <a:buClr>
                <a:srgbClr val="585858"/>
              </a:buClr>
              <a:buFont typeface="Wingdings"/>
              <a:buChar char="Ø"/>
            </a:pPr>
            <a:r>
              <a:rPr lang="en-US" sz="1200" dirty="0">
                <a:solidFill>
                  <a:srgbClr val="000000"/>
                </a:solidFill>
                <a:ea typeface="+mn-lt"/>
                <a:cs typeface="+mn-lt"/>
              </a:rPr>
              <a:t>there also cases where high customer id values reduce predictions. </a:t>
            </a:r>
            <a:endParaRPr lang="en-US" sz="1200" dirty="0">
              <a:solidFill>
                <a:srgbClr val="595959"/>
              </a:solidFill>
              <a:ea typeface="+mn-lt"/>
              <a:cs typeface="+mn-lt"/>
            </a:endParaRPr>
          </a:p>
          <a:p>
            <a:pPr lvl="1" indent="-285750">
              <a:lnSpc>
                <a:spcPct val="114999"/>
              </a:lnSpc>
              <a:buClr>
                <a:srgbClr val="585858"/>
              </a:buClr>
              <a:buFont typeface="Wingdings"/>
              <a:buChar char="Ø"/>
            </a:pPr>
            <a:r>
              <a:rPr lang="en-US" sz="1200" dirty="0">
                <a:solidFill>
                  <a:srgbClr val="000000"/>
                </a:solidFill>
                <a:ea typeface="+mn-lt"/>
                <a:cs typeface="+mn-lt"/>
              </a:rPr>
              <a:t>it is also significant to note that the variation points in the SHAP dependence plot are colored blue(product id from 0 to 20)  </a:t>
            </a:r>
            <a:endParaRPr lang="en-US" sz="1200" dirty="0">
              <a:solidFill>
                <a:srgbClr val="595959"/>
              </a:solidFill>
              <a:ea typeface="+mn-lt"/>
              <a:cs typeface="+mn-lt"/>
            </a:endParaRPr>
          </a:p>
          <a:p>
            <a:pPr lvl="1" indent="-285750">
              <a:lnSpc>
                <a:spcPct val="114999"/>
              </a:lnSpc>
              <a:buClr>
                <a:srgbClr val="585858"/>
              </a:buClr>
              <a:buFont typeface="Wingdings"/>
              <a:buChar char="Ø"/>
            </a:pPr>
            <a:r>
              <a:rPr lang="en-US" sz="1200" dirty="0">
                <a:solidFill>
                  <a:srgbClr val="000000"/>
                </a:solidFill>
                <a:ea typeface="+mn-lt"/>
                <a:cs typeface="+mn-lt"/>
              </a:rPr>
              <a:t>The SHAP dependence plot could be interpreted as that older customers (lower customer id values) tend to buy products with lower product id values, which increases the prediction. However, as customer id values increase, the effect diminishes, leading to reduced predictions.</a:t>
            </a:r>
            <a:endParaRPr lang="en-US" sz="1200" dirty="0"/>
          </a:p>
          <a:p>
            <a:pPr marL="793750" lvl="1" indent="-285750">
              <a:lnSpc>
                <a:spcPct val="100000"/>
              </a:lnSpc>
              <a:buClr>
                <a:srgbClr val="585858"/>
              </a:buClr>
              <a:buFont typeface="Wingdings"/>
              <a:buChar char="Ø"/>
            </a:pPr>
            <a:endParaRPr lang="en-US" sz="1200" dirty="0">
              <a:solidFill>
                <a:srgbClr val="000000"/>
              </a:solidFill>
            </a:endParaRPr>
          </a:p>
          <a:p>
            <a:pPr marL="793750" lvl="1" indent="-285750">
              <a:lnSpc>
                <a:spcPct val="100000"/>
              </a:lnSpc>
              <a:buClr>
                <a:srgbClr val="585858"/>
              </a:buClr>
              <a:buFont typeface="Wingdings"/>
              <a:buChar char="Ø"/>
            </a:pPr>
            <a:endParaRPr lang="en-US" sz="1200" dirty="0">
              <a:solidFill>
                <a:srgbClr val="000000"/>
              </a:solidFill>
            </a:endParaRPr>
          </a:p>
        </p:txBody>
      </p:sp>
      <p:pic>
        <p:nvPicPr>
          <p:cNvPr id="2" name="Picture 1" descr="A line graph with blue and pink dots&#10;&#10;Description automatically generated">
            <a:extLst>
              <a:ext uri="{FF2B5EF4-FFF2-40B4-BE49-F238E27FC236}">
                <a16:creationId xmlns:a16="http://schemas.microsoft.com/office/drawing/2014/main" id="{14A6AA11-BB1E-7768-443F-C3FB91BB86C3}"/>
              </a:ext>
            </a:extLst>
          </p:cNvPr>
          <p:cNvPicPr>
            <a:picLocks noChangeAspect="1"/>
          </p:cNvPicPr>
          <p:nvPr/>
        </p:nvPicPr>
        <p:blipFill>
          <a:blip r:embed="rId2"/>
          <a:stretch>
            <a:fillRect/>
          </a:stretch>
        </p:blipFill>
        <p:spPr>
          <a:xfrm>
            <a:off x="4382308" y="1287761"/>
            <a:ext cx="4520063" cy="3042431"/>
          </a:xfrm>
          <a:prstGeom prst="rect">
            <a:avLst/>
          </a:prstGeom>
        </p:spPr>
      </p:pic>
    </p:spTree>
    <p:extLst>
      <p:ext uri="{BB962C8B-B14F-4D97-AF65-F5344CB8AC3E}">
        <p14:creationId xmlns:p14="http://schemas.microsoft.com/office/powerpoint/2010/main" val="30064780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457200" indent="-457200">
              <a:buAutoNum type="arabicPeriod"/>
            </a:pPr>
            <a:r>
              <a:t>Introduction</a:t>
            </a:r>
            <a:endParaRPr lang="en-US"/>
          </a:p>
        </p:txBody>
      </p:sp>
      <p:sp>
        <p:nvSpPr>
          <p:cNvPr id="123" name="Shape 72"/>
          <p:cNvSpPr/>
          <p:nvPr/>
        </p:nvSpPr>
        <p:spPr>
          <a:xfrm>
            <a:off x="205025" y="108329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Project Goal</a:t>
            </a:r>
          </a:p>
        </p:txBody>
      </p:sp>
      <p:sp>
        <p:nvSpPr>
          <p:cNvPr id="124" name="Shape 73"/>
          <p:cNvSpPr/>
          <p:nvPr/>
        </p:nvSpPr>
        <p:spPr>
          <a:xfrm>
            <a:off x="205025" y="1765752"/>
            <a:ext cx="4134600" cy="349060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1500">
                <a:latin typeface="Open Sans"/>
                <a:ea typeface="Open Sans"/>
                <a:cs typeface="Open Sans"/>
                <a:sym typeface="Open Sans"/>
              </a:defRPr>
            </a:lvl1pPr>
          </a:lstStyle>
          <a:p>
            <a:pPr>
              <a:lnSpc>
                <a:spcPct val="114999"/>
              </a:lnSpc>
            </a:pPr>
            <a:r>
              <a:rPr lang="en-US" sz="1400" b="1" dirty="0">
                <a:solidFill>
                  <a:srgbClr val="1F1F1F"/>
                </a:solidFill>
              </a:rPr>
              <a:t>  Objective:</a:t>
            </a:r>
            <a:r>
              <a:rPr lang="en-US" sz="1400" dirty="0">
                <a:solidFill>
                  <a:srgbClr val="1F1F1F"/>
                </a:solidFill>
              </a:rPr>
              <a:t> Identify high-value new customers for Sprocket Central.</a:t>
            </a:r>
          </a:p>
          <a:p>
            <a:pPr>
              <a:lnSpc>
                <a:spcPct val="114999"/>
              </a:lnSpc>
            </a:pPr>
            <a:endParaRPr lang="en-US" sz="1400" dirty="0">
              <a:solidFill>
                <a:srgbClr val="1F1F1F"/>
              </a:solidFill>
            </a:endParaRPr>
          </a:p>
          <a:p>
            <a:pPr>
              <a:lnSpc>
                <a:spcPct val="114999"/>
              </a:lnSpc>
            </a:pPr>
            <a:r>
              <a:rPr lang="en-US" sz="1400" b="1" dirty="0">
                <a:solidFill>
                  <a:srgbClr val="1F1F1F"/>
                </a:solidFill>
              </a:rPr>
              <a:t>  Approach:</a:t>
            </a:r>
            <a:r>
              <a:rPr lang="en-US" sz="1400" dirty="0">
                <a:solidFill>
                  <a:srgbClr val="1F1F1F"/>
                </a:solidFill>
              </a:rPr>
              <a:t> Data-driven analysis of existing customer data and new prospect attributes.</a:t>
            </a:r>
          </a:p>
          <a:p>
            <a:pPr>
              <a:lnSpc>
                <a:spcPct val="114999"/>
              </a:lnSpc>
            </a:pPr>
            <a:endParaRPr lang="en-US" sz="1400" dirty="0">
              <a:solidFill>
                <a:srgbClr val="1F1F1F"/>
              </a:solidFill>
            </a:endParaRPr>
          </a:p>
          <a:p>
            <a:pPr>
              <a:lnSpc>
                <a:spcPct val="114999"/>
              </a:lnSpc>
            </a:pPr>
            <a:r>
              <a:rPr lang="en-US" sz="1400" b="1" dirty="0">
                <a:solidFill>
                  <a:srgbClr val="1F1F1F"/>
                </a:solidFill>
              </a:rPr>
              <a:t>  Outcome:</a:t>
            </a:r>
            <a:r>
              <a:rPr lang="en-US" sz="1400" dirty="0">
                <a:solidFill>
                  <a:srgbClr val="1F1F1F"/>
                </a:solidFill>
              </a:rPr>
              <a:t> Optimized resource allocation and boosted business performance.</a:t>
            </a:r>
          </a:p>
          <a:p>
            <a:pPr>
              <a:lnSpc>
                <a:spcPct val="114999"/>
              </a:lnSpc>
            </a:pPr>
            <a:endParaRPr lang="en-US" sz="1400" dirty="0">
              <a:solidFill>
                <a:srgbClr val="1F1F1F"/>
              </a:solidFill>
              <a:ea typeface="Open Sans"/>
              <a:cs typeface="Open Sans"/>
            </a:endParaRPr>
          </a:p>
          <a:p>
            <a:pPr marL="171450" indent="-171450">
              <a:lnSpc>
                <a:spcPct val="114999"/>
              </a:lnSpc>
              <a:buFont typeface="Arial"/>
              <a:buChar char="•"/>
            </a:pPr>
            <a:endParaRPr lang="en-US" sz="1400" dirty="0">
              <a:solidFill>
                <a:srgbClr val="1F1F1F"/>
              </a:solidFill>
            </a:endParaRPr>
          </a:p>
          <a:p>
            <a:pPr marL="171450" lvl="4" indent="-171450">
              <a:lnSpc>
                <a:spcPct val="114999"/>
              </a:lnSpc>
              <a:buFont typeface="Courier New"/>
              <a:buChar char="o"/>
            </a:pPr>
            <a:endParaRPr lang="en-US" dirty="0">
              <a:solidFill>
                <a:srgbClr val="1F1F1F"/>
              </a:solidFill>
              <a:latin typeface="Arial"/>
              <a:cs typeface="Arial"/>
            </a:endParaRPr>
          </a:p>
          <a:p>
            <a:pPr marL="285750" indent="-285750">
              <a:lnSpc>
                <a:spcPct val="114999"/>
              </a:lnSpc>
              <a:buFont typeface="Arial"/>
              <a:buChar char="•"/>
            </a:pPr>
            <a:endParaRPr lang="en-US" sz="1400" dirty="0">
              <a:solidFill>
                <a:srgbClr val="1F1F1F"/>
              </a:solidFill>
            </a:endParaRPr>
          </a:p>
          <a:p>
            <a:pPr>
              <a:lnSpc>
                <a:spcPct val="114999"/>
              </a:lnSpc>
            </a:pPr>
            <a:endParaRPr lang="en-US" sz="1400" dirty="0"/>
          </a:p>
        </p:txBody>
      </p:sp>
      <p:grpSp>
        <p:nvGrpSpPr>
          <p:cNvPr id="127" name="Shape 74"/>
          <p:cNvGrpSpPr/>
          <p:nvPr/>
        </p:nvGrpSpPr>
        <p:grpSpPr>
          <a:xfrm>
            <a:off x="4948407" y="1747366"/>
            <a:ext cx="3811487" cy="3045095"/>
            <a:chOff x="-10784" y="-395792"/>
            <a:chExt cx="3811485" cy="3045093"/>
          </a:xfrm>
        </p:grpSpPr>
        <p:sp>
          <p:nvSpPr>
            <p:cNvPr id="125" name="Rectangle"/>
            <p:cNvSpPr/>
            <p:nvPr/>
          </p:nvSpPr>
          <p:spPr>
            <a:xfrm>
              <a:off x="-1" y="-1"/>
              <a:ext cx="3800702" cy="2649302"/>
            </a:xfrm>
            <a:prstGeom prst="rect">
              <a:avLst/>
            </a:prstGeom>
            <a:solidFill>
              <a:srgbClr val="EEEEEE"/>
            </a:solidFill>
            <a:ln w="12700" cap="flat">
              <a:noFill/>
              <a:miter lim="400000"/>
            </a:ln>
            <a:effectLst/>
          </p:spPr>
          <p:txBody>
            <a:bodyPr wrap="square" lIns="45719" tIns="45719" rIns="45719" bIns="45719" numCol="1" anchor="ctr">
              <a:noAutofit/>
            </a:bodyPr>
            <a:lstStyle/>
            <a:p>
              <a:pPr algn="ctr">
                <a:defRPr>
                  <a:solidFill>
                    <a:srgbClr val="666666"/>
                  </a:solidFill>
                </a:defRPr>
              </a:pPr>
              <a:endParaRPr/>
            </a:p>
          </p:txBody>
        </p:sp>
        <p:sp>
          <p:nvSpPr>
            <p:cNvPr id="126" name="Place any supporting images, graphs, data or extra text here."/>
            <p:cNvSpPr/>
            <p:nvPr/>
          </p:nvSpPr>
          <p:spPr>
            <a:xfrm>
              <a:off x="-10784" y="-395792"/>
              <a:ext cx="3800702" cy="400077"/>
            </a:xfrm>
            <a:prstGeom prst="rect">
              <a:avLst/>
            </a:prstGeom>
            <a:solidFill>
              <a:schemeClr val="tx2">
                <a:lumMod val="20000"/>
                <a:lumOff val="80000"/>
              </a:schemeClr>
            </a:solidFill>
            <a:ln>
              <a:no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91424" tIns="91424" rIns="91424" bIns="91424" numCol="1" anchor="ctr">
              <a:spAutoFit/>
            </a:bodyPr>
            <a:lstStyle>
              <a:lvl1pPr algn="ctr">
                <a:defRPr>
                  <a:solidFill>
                    <a:srgbClr val="666666"/>
                  </a:solidFill>
                </a:defRPr>
              </a:lvl1pPr>
            </a:lstStyle>
            <a:p>
              <a:r>
                <a:rPr lang="en-US">
                  <a:solidFill>
                    <a:srgbClr val="FF0000"/>
                  </a:solidFill>
                  <a:ea typeface="+mn-lt"/>
                  <a:cs typeface="+mn-lt"/>
                </a:rPr>
                <a:t>Data-driven targeting for maximum impact.</a:t>
              </a:r>
            </a:p>
          </p:txBody>
        </p:sp>
      </p:gr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Arrow: Left-Right 1">
            <a:extLst>
              <a:ext uri="{FF2B5EF4-FFF2-40B4-BE49-F238E27FC236}">
                <a16:creationId xmlns:a16="http://schemas.microsoft.com/office/drawing/2014/main" id="{ECD68C35-995F-17AD-AFBD-8DC797B4B154}"/>
              </a:ext>
            </a:extLst>
          </p:cNvPr>
          <p:cNvSpPr/>
          <p:nvPr/>
        </p:nvSpPr>
        <p:spPr>
          <a:xfrm>
            <a:off x="265349" y="1952028"/>
            <a:ext cx="245681" cy="6409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3" name="Arrow: Left-Right 2">
            <a:extLst>
              <a:ext uri="{FF2B5EF4-FFF2-40B4-BE49-F238E27FC236}">
                <a16:creationId xmlns:a16="http://schemas.microsoft.com/office/drawing/2014/main" id="{B4824F07-D2DC-4A6A-1113-D4EA5FFEE56A}"/>
              </a:ext>
            </a:extLst>
          </p:cNvPr>
          <p:cNvSpPr/>
          <p:nvPr/>
        </p:nvSpPr>
        <p:spPr>
          <a:xfrm>
            <a:off x="276132" y="2685274"/>
            <a:ext cx="245681" cy="6409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4" name="Arrow: Left-Right 3">
            <a:extLst>
              <a:ext uri="{FF2B5EF4-FFF2-40B4-BE49-F238E27FC236}">
                <a16:creationId xmlns:a16="http://schemas.microsoft.com/office/drawing/2014/main" id="{9CA4AD25-1058-15E5-3C0B-AB1402F15B32}"/>
              </a:ext>
            </a:extLst>
          </p:cNvPr>
          <p:cNvSpPr/>
          <p:nvPr/>
        </p:nvSpPr>
        <p:spPr>
          <a:xfrm>
            <a:off x="297698" y="3440085"/>
            <a:ext cx="245681" cy="6409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pic>
        <p:nvPicPr>
          <p:cNvPr id="8" name="Picture 7" descr="A group of people running&#10;&#10;Description automatically generated">
            <a:extLst>
              <a:ext uri="{FF2B5EF4-FFF2-40B4-BE49-F238E27FC236}">
                <a16:creationId xmlns:a16="http://schemas.microsoft.com/office/drawing/2014/main" id="{C86F4969-706E-56FA-3737-7B1B159D4AE4}"/>
              </a:ext>
            </a:extLst>
          </p:cNvPr>
          <p:cNvPicPr>
            <a:picLocks/>
          </p:cNvPicPr>
          <p:nvPr/>
        </p:nvPicPr>
        <p:blipFill>
          <a:blip r:embed="rId2">
            <a:extLst>
              <a:ext uri="{837473B0-CC2E-450A-ABE3-18F120FF3D39}">
                <a1611:picAttrSrcUrl xmlns:a1611="http://schemas.microsoft.com/office/drawing/2016/11/main" r:id="rId3"/>
              </a:ext>
            </a:extLst>
          </a:blip>
          <a:stretch>
            <a:fillRect/>
          </a:stretch>
        </p:blipFill>
        <p:spPr>
          <a:xfrm>
            <a:off x="4992537" y="2164692"/>
            <a:ext cx="3720143" cy="2711930"/>
          </a:xfrm>
          <a:prstGeom prst="rect">
            <a:avLst/>
          </a:prstGeom>
        </p:spPr>
      </p:pic>
      <p:sp>
        <p:nvSpPr>
          <p:cNvPr id="9" name="TextBox 8">
            <a:extLst>
              <a:ext uri="{FF2B5EF4-FFF2-40B4-BE49-F238E27FC236}">
                <a16:creationId xmlns:a16="http://schemas.microsoft.com/office/drawing/2014/main" id="{6A43DE74-8277-DE49-1309-CBFE36AF4BD2}"/>
              </a:ext>
            </a:extLst>
          </p:cNvPr>
          <p:cNvSpPr txBox="1"/>
          <p:nvPr/>
        </p:nvSpPr>
        <p:spPr>
          <a:xfrm>
            <a:off x="4970972" y="4876620"/>
            <a:ext cx="3795622" cy="166538"/>
          </a:xfrm>
          <a:prstGeom prst="rect">
            <a:avLst/>
          </a:prstGeom>
        </p:spPr>
        <p:txBody>
          <a:bodyPr>
            <a:noAutofit/>
          </a:bodyPr>
          <a:lstStyle/>
          <a:p>
            <a:r>
              <a:rPr lang="en-US" sz="1000">
                <a:hlinkClick r:id="rId3"/>
              </a:rPr>
              <a:t>This Photo</a:t>
            </a:r>
            <a:r>
              <a:rPr lang="en-US" sz="1000"/>
              <a:t> by Unknown author is licensed under </a:t>
            </a:r>
            <a:r>
              <a:rPr lang="en-US" sz="1000">
                <a:hlinkClick r:id="rId4"/>
              </a:rPr>
              <a:t>CC BY-NC</a:t>
            </a:r>
            <a:r>
              <a:rPr lang="en-US" sz="1000"/>
              <a: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2. TRANSACTIONS SHAP DEPENDENCE CONTRIBUTION PLOTS AND INTERPRETATION OF INSPECTION</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a:lnSpc>
                <a:spcPct val="114999"/>
              </a:lnSpc>
              <a:buFont typeface="Wingdings"/>
              <a:buChar char="q"/>
            </a:pPr>
            <a:r>
              <a:rPr lang="en-US">
                <a:solidFill>
                  <a:srgbClr val="000000"/>
                </a:solidFill>
              </a:rPr>
              <a:t>According to the SHAP summary plot, the following do not feature do not significantly affect the prediction.</a:t>
            </a:r>
          </a:p>
          <a:p>
            <a:pPr lvl="1" indent="-285750">
              <a:lnSpc>
                <a:spcPct val="114999"/>
              </a:lnSpc>
              <a:buClr>
                <a:srgbClr val="585858"/>
              </a:buClr>
              <a:buFont typeface="Wingdings"/>
              <a:buChar char="Ø"/>
            </a:pPr>
            <a:r>
              <a:rPr lang="en-US">
                <a:solidFill>
                  <a:srgbClr val="000000"/>
                </a:solidFill>
              </a:rPr>
              <a:t>Product first sold date</a:t>
            </a:r>
          </a:p>
          <a:p>
            <a:pPr lvl="1" indent="-285750">
              <a:lnSpc>
                <a:spcPct val="114999"/>
              </a:lnSpc>
              <a:buClr>
                <a:srgbClr val="585858"/>
              </a:buClr>
              <a:buFont typeface="Wingdings"/>
              <a:buChar char="Ø"/>
            </a:pPr>
            <a:r>
              <a:rPr lang="en-US">
                <a:solidFill>
                  <a:srgbClr val="000000"/>
                </a:solidFill>
              </a:rPr>
              <a:t>Transaction Id</a:t>
            </a:r>
          </a:p>
          <a:p>
            <a:pPr lvl="1" indent="-285750">
              <a:lnSpc>
                <a:spcPct val="114999"/>
              </a:lnSpc>
              <a:buClr>
                <a:srgbClr val="585858"/>
              </a:buClr>
              <a:buFont typeface="Wingdings"/>
              <a:buChar char="Ø"/>
            </a:pPr>
            <a:r>
              <a:rPr lang="en-US">
                <a:solidFill>
                  <a:srgbClr val="000000"/>
                </a:solidFill>
              </a:rPr>
              <a:t>Transaction date</a:t>
            </a:r>
          </a:p>
          <a:p>
            <a:pPr lvl="1" indent="-285750">
              <a:lnSpc>
                <a:spcPct val="114999"/>
              </a:lnSpc>
              <a:buClr>
                <a:srgbClr val="585858"/>
              </a:buClr>
              <a:buFont typeface="Wingdings"/>
              <a:buChar char="Ø"/>
            </a:pPr>
            <a:r>
              <a:rPr lang="en-US">
                <a:solidFill>
                  <a:srgbClr val="000000"/>
                </a:solidFill>
              </a:rPr>
              <a:t>Online order</a:t>
            </a:r>
          </a:p>
          <a:p>
            <a:pPr lvl="1" indent="-285750">
              <a:lnSpc>
                <a:spcPct val="114999"/>
              </a:lnSpc>
              <a:buClr>
                <a:srgbClr val="585858"/>
              </a:buClr>
              <a:buFont typeface="Wingdings"/>
              <a:buChar char="Ø"/>
            </a:pPr>
            <a:r>
              <a:rPr lang="en-US">
                <a:solidFill>
                  <a:srgbClr val="000000"/>
                </a:solidFill>
              </a:rPr>
              <a:t>Order status</a:t>
            </a:r>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4" name="Picture 3">
            <a:extLst>
              <a:ext uri="{FF2B5EF4-FFF2-40B4-BE49-F238E27FC236}">
                <a16:creationId xmlns:a16="http://schemas.microsoft.com/office/drawing/2014/main" id="{8F4B76B2-29A6-B4C9-CFA1-633D006FFDB4}"/>
              </a:ext>
            </a:extLst>
          </p:cNvPr>
          <p:cNvPicPr>
            <a:picLocks noChangeAspect="1"/>
          </p:cNvPicPr>
          <p:nvPr/>
        </p:nvPicPr>
        <p:blipFill>
          <a:blip r:embed="rId2"/>
          <a:stretch>
            <a:fillRect/>
          </a:stretch>
        </p:blipFill>
        <p:spPr>
          <a:xfrm>
            <a:off x="4656913" y="1207697"/>
            <a:ext cx="4154160" cy="3396652"/>
          </a:xfrm>
          <a:prstGeom prst="rect">
            <a:avLst/>
          </a:prstGeom>
        </p:spPr>
      </p:pic>
    </p:spTree>
    <p:extLst>
      <p:ext uri="{BB962C8B-B14F-4D97-AF65-F5344CB8AC3E}">
        <p14:creationId xmlns:p14="http://schemas.microsoft.com/office/powerpoint/2010/main" val="7266462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a:ea typeface="+mn-lt"/>
                <a:cs typeface="+mn-lt"/>
              </a:rPr>
              <a:t>3. CONCLUSION OF TRANSACTIONS DATA FRAME INSPECTION </a:t>
            </a:r>
            <a:endParaRPr lang="en-US" sz="1200">
              <a:ea typeface="+mn-lt"/>
              <a:cs typeface="+mn-lt"/>
            </a:endParaRPr>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 Placeholder 4">
            <a:extLst>
              <a:ext uri="{FF2B5EF4-FFF2-40B4-BE49-F238E27FC236}">
                <a16:creationId xmlns:a16="http://schemas.microsoft.com/office/drawing/2014/main" id="{EFC25AC2-7DD0-6FF1-24CA-BE0DAB4A4FC6}"/>
              </a:ext>
            </a:extLst>
          </p:cNvPr>
          <p:cNvSpPr>
            <a:spLocks noGrp="1"/>
          </p:cNvSpPr>
          <p:nvPr>
            <p:ph type="body" sz="half" idx="1"/>
          </p:nvPr>
        </p:nvSpPr>
        <p:spPr/>
        <p:txBody>
          <a:bodyPr lIns="91424" tIns="91424" rIns="91424" bIns="91424" anchor="t">
            <a:normAutofit/>
          </a:bodyPr>
          <a:lstStyle/>
          <a:p>
            <a:pPr>
              <a:lnSpc>
                <a:spcPct val="114999"/>
              </a:lnSpc>
              <a:buFont typeface="Wingdings"/>
              <a:buChar char="q"/>
            </a:pPr>
            <a:r>
              <a:rPr lang="en-US">
                <a:solidFill>
                  <a:srgbClr val="000000"/>
                </a:solidFill>
              </a:rPr>
              <a:t>The following features will be used during the feature engineering process as suggested by the SHAP summary plot.</a:t>
            </a:r>
          </a:p>
          <a:p>
            <a:pPr lvl="1" indent="-285750">
              <a:lnSpc>
                <a:spcPct val="114999"/>
              </a:lnSpc>
              <a:buClr>
                <a:srgbClr val="585858"/>
              </a:buClr>
              <a:buFont typeface="Wingdings"/>
              <a:buChar char="Ø"/>
            </a:pPr>
            <a:r>
              <a:rPr lang="en-US">
                <a:solidFill>
                  <a:srgbClr val="000000"/>
                </a:solidFill>
              </a:rPr>
              <a:t>Standard cost</a:t>
            </a:r>
          </a:p>
          <a:p>
            <a:pPr lvl="1" indent="-285750">
              <a:lnSpc>
                <a:spcPct val="114999"/>
              </a:lnSpc>
              <a:buClr>
                <a:srgbClr val="585858"/>
              </a:buClr>
              <a:buFont typeface="Wingdings"/>
              <a:buChar char="Ø"/>
            </a:pPr>
            <a:r>
              <a:rPr lang="en-US">
                <a:solidFill>
                  <a:srgbClr val="000000"/>
                </a:solidFill>
              </a:rPr>
              <a:t>Product id</a:t>
            </a:r>
          </a:p>
          <a:p>
            <a:pPr lvl="1" indent="-285750">
              <a:lnSpc>
                <a:spcPct val="114999"/>
              </a:lnSpc>
              <a:buClr>
                <a:srgbClr val="585858"/>
              </a:buClr>
              <a:buFont typeface="Wingdings"/>
              <a:buChar char="Ø"/>
            </a:pPr>
            <a:r>
              <a:rPr lang="en-US">
                <a:solidFill>
                  <a:srgbClr val="000000"/>
                </a:solidFill>
              </a:rPr>
              <a:t>Product size</a:t>
            </a:r>
          </a:p>
          <a:p>
            <a:pPr lvl="1" indent="-285750">
              <a:lnSpc>
                <a:spcPct val="114999"/>
              </a:lnSpc>
              <a:buClr>
                <a:srgbClr val="585858"/>
              </a:buClr>
              <a:buFont typeface="Wingdings"/>
              <a:buChar char="Ø"/>
            </a:pPr>
            <a:r>
              <a:rPr lang="en-US">
                <a:solidFill>
                  <a:srgbClr val="000000"/>
                </a:solidFill>
              </a:rPr>
              <a:t>Product line</a:t>
            </a:r>
          </a:p>
          <a:p>
            <a:pPr lvl="1" indent="-285750">
              <a:lnSpc>
                <a:spcPct val="114999"/>
              </a:lnSpc>
              <a:buClr>
                <a:srgbClr val="585858"/>
              </a:buClr>
              <a:buFont typeface="Wingdings"/>
              <a:buChar char="Ø"/>
            </a:pPr>
            <a:r>
              <a:rPr lang="en-US">
                <a:solidFill>
                  <a:srgbClr val="000000"/>
                </a:solidFill>
              </a:rPr>
              <a:t>brand</a:t>
            </a:r>
          </a:p>
          <a:p>
            <a:pPr lvl="1" indent="-285750">
              <a:lnSpc>
                <a:spcPct val="114999"/>
              </a:lnSpc>
              <a:buClr>
                <a:srgbClr val="585858"/>
              </a:buClr>
              <a:buFont typeface="Wingdings"/>
              <a:buChar char="Ø"/>
            </a:pPr>
            <a:r>
              <a:rPr lang="en-US">
                <a:solidFill>
                  <a:srgbClr val="000000"/>
                </a:solidFill>
              </a:rPr>
              <a:t>Product class</a:t>
            </a:r>
          </a:p>
          <a:p>
            <a:pPr lvl="1" indent="-285750">
              <a:lnSpc>
                <a:spcPct val="114999"/>
              </a:lnSpc>
              <a:buClr>
                <a:srgbClr val="585858"/>
              </a:buClr>
              <a:buFont typeface="Wingdings"/>
              <a:buChar char="Ø"/>
            </a:pPr>
            <a:r>
              <a:rPr lang="en-US">
                <a:solidFill>
                  <a:srgbClr val="000000"/>
                </a:solidFill>
              </a:rPr>
              <a:t>Customer id</a:t>
            </a:r>
          </a:p>
          <a:p>
            <a:pPr lvl="1" indent="-285750">
              <a:lnSpc>
                <a:spcPct val="114999"/>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a:p>
            <a:pPr marL="793750" lvl="1" indent="-285750">
              <a:lnSpc>
                <a:spcPct val="100000"/>
              </a:lnSpc>
              <a:buClr>
                <a:srgbClr val="585858"/>
              </a:buClr>
              <a:buFont typeface="Wingdings"/>
              <a:buChar char="Ø"/>
            </a:pPr>
            <a:endParaRPr lang="en-US">
              <a:solidFill>
                <a:srgbClr val="000000"/>
              </a:solidFill>
            </a:endParaRPr>
          </a:p>
        </p:txBody>
      </p:sp>
      <p:pic>
        <p:nvPicPr>
          <p:cNvPr id="4" name="Picture 3">
            <a:extLst>
              <a:ext uri="{FF2B5EF4-FFF2-40B4-BE49-F238E27FC236}">
                <a16:creationId xmlns:a16="http://schemas.microsoft.com/office/drawing/2014/main" id="{8F4B76B2-29A6-B4C9-CFA1-633D006FFDB4}"/>
              </a:ext>
            </a:extLst>
          </p:cNvPr>
          <p:cNvPicPr>
            <a:picLocks noChangeAspect="1"/>
          </p:cNvPicPr>
          <p:nvPr/>
        </p:nvPicPr>
        <p:blipFill>
          <a:blip r:embed="rId2"/>
          <a:stretch>
            <a:fillRect/>
          </a:stretch>
        </p:blipFill>
        <p:spPr>
          <a:xfrm>
            <a:off x="4656913" y="1207697"/>
            <a:ext cx="4154160" cy="3396652"/>
          </a:xfrm>
          <a:prstGeom prst="rect">
            <a:avLst/>
          </a:prstGeom>
        </p:spPr>
      </p:pic>
    </p:spTree>
    <p:extLst>
      <p:ext uri="{BB962C8B-B14F-4D97-AF65-F5344CB8AC3E}">
        <p14:creationId xmlns:p14="http://schemas.microsoft.com/office/powerpoint/2010/main" val="28341863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solidFill>
                  <a:srgbClr val="000000"/>
                </a:solidFill>
              </a:rPr>
              <a:t>4. OLD CUSTOMER LIST SHAP SUMMARY PLOT</a:t>
            </a:r>
            <a:endParaRPr lang="en-US"/>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6" name="Picture 5">
            <a:extLst>
              <a:ext uri="{FF2B5EF4-FFF2-40B4-BE49-F238E27FC236}">
                <a16:creationId xmlns:a16="http://schemas.microsoft.com/office/drawing/2014/main" id="{EC4C1B45-268B-C4A5-89D3-874B089459EE}"/>
              </a:ext>
            </a:extLst>
          </p:cNvPr>
          <p:cNvPicPr>
            <a:picLocks noChangeAspect="1"/>
          </p:cNvPicPr>
          <p:nvPr/>
        </p:nvPicPr>
        <p:blipFill>
          <a:blip r:embed="rId2"/>
          <a:stretch>
            <a:fillRect/>
          </a:stretch>
        </p:blipFill>
        <p:spPr>
          <a:xfrm>
            <a:off x="2234884" y="905773"/>
            <a:ext cx="5191816" cy="4151463"/>
          </a:xfrm>
          <a:prstGeom prst="rect">
            <a:avLst/>
          </a:prstGeom>
        </p:spPr>
      </p:pic>
    </p:spTree>
    <p:extLst>
      <p:ext uri="{BB962C8B-B14F-4D97-AF65-F5344CB8AC3E}">
        <p14:creationId xmlns:p14="http://schemas.microsoft.com/office/powerpoint/2010/main" val="39115621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OLD CUSTOMER LIST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Postcode:</a:t>
            </a:r>
            <a:r>
              <a:rPr lang="en-US"/>
              <a:t> </a:t>
            </a:r>
            <a:r>
              <a:rPr lang="en-US">
                <a:ea typeface="+mn-lt"/>
                <a:cs typeface="+mn-lt"/>
              </a:rPr>
              <a:t>According to our model, This is the most important feature to predicting the high value customer through the past 3 years  related purchases(spending habit). </a:t>
            </a:r>
          </a:p>
          <a:p>
            <a:pPr marL="285750" lvl="1" indent="-285750">
              <a:buFont typeface="Wingdings"/>
              <a:buChar char="Ø"/>
            </a:pPr>
            <a:r>
              <a:rPr lang="en-US">
                <a:ea typeface="+mn-lt"/>
                <a:cs typeface="+mn-lt"/>
              </a:rPr>
              <a:t>High and low values of the postcode can have both positive and negative effects on past 3 years related purchase.</a:t>
            </a:r>
          </a:p>
          <a:p>
            <a:pPr marL="285750" lvl="1" indent="-285750">
              <a:buFont typeface="Wingdings"/>
              <a:buChar char="Ø"/>
            </a:pPr>
            <a:r>
              <a:rPr lang="en-US">
                <a:ea typeface="+mn-lt"/>
                <a:cs typeface="+mn-lt"/>
              </a:rPr>
              <a:t>the jumbling of the colors suggest that postcode has an interaction with other features.</a:t>
            </a:r>
          </a:p>
          <a:p>
            <a:pPr marL="285750" lvl="1" indent="-285750">
              <a:buFont typeface="Wingdings"/>
              <a:buChar char="Ø"/>
            </a:pPr>
            <a:r>
              <a:rPr lang="en-US"/>
              <a:t>For instance, the highest effect on prediction is a high value of property valuation and low value of postcode(New south </a:t>
            </a:r>
            <a:r>
              <a:rPr lang="en-US" err="1"/>
              <a:t>wales</a:t>
            </a:r>
            <a:r>
              <a:rPr lang="en-US"/>
              <a:t> areas.) </a:t>
            </a:r>
          </a:p>
        </p:txBody>
      </p:sp>
      <p:pic>
        <p:nvPicPr>
          <p:cNvPr id="3" name="Picture 2">
            <a:extLst>
              <a:ext uri="{FF2B5EF4-FFF2-40B4-BE49-F238E27FC236}">
                <a16:creationId xmlns:a16="http://schemas.microsoft.com/office/drawing/2014/main" id="{93A969ED-9B59-B425-295C-52590A1BF863}"/>
              </a:ext>
            </a:extLst>
          </p:cNvPr>
          <p:cNvPicPr>
            <a:picLocks noChangeAspect="1"/>
          </p:cNvPicPr>
          <p:nvPr/>
        </p:nvPicPr>
        <p:blipFill>
          <a:blip r:embed="rId2"/>
          <a:stretch>
            <a:fillRect/>
          </a:stretch>
        </p:blipFill>
        <p:spPr>
          <a:xfrm>
            <a:off x="4552860" y="1129791"/>
            <a:ext cx="4513233" cy="3045664"/>
          </a:xfrm>
          <a:prstGeom prst="rect">
            <a:avLst/>
          </a:prstGeom>
        </p:spPr>
      </p:pic>
    </p:spTree>
    <p:extLst>
      <p:ext uri="{BB962C8B-B14F-4D97-AF65-F5344CB8AC3E}">
        <p14:creationId xmlns:p14="http://schemas.microsoft.com/office/powerpoint/2010/main" val="163788459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DOB:</a:t>
            </a:r>
            <a:r>
              <a:rPr lang="en-US"/>
              <a:t> </a:t>
            </a:r>
            <a:r>
              <a:rPr lang="en-US">
                <a:ea typeface="+mn-lt"/>
                <a:cs typeface="+mn-lt"/>
              </a:rPr>
              <a:t>The spread of points along the SHAP value axis indicates variability in the impact of 'DOB' on predictions, highlighting its importance in the model.</a:t>
            </a:r>
          </a:p>
          <a:p>
            <a:pPr marL="285750" lvl="1" indent="-285750">
              <a:buFont typeface="Wingdings"/>
              <a:buChar char="Ø"/>
            </a:pPr>
            <a:r>
              <a:rPr lang="en-US">
                <a:ea typeface="+mn-lt"/>
                <a:cs typeface="+mn-lt"/>
              </a:rPr>
              <a:t>Points with higher 'tenure' (in red) generally show higher SHAP values for 'DOB', suggesting that as tenure increases, the impact of 'DOB' on the model's predictions also increases.</a:t>
            </a:r>
          </a:p>
          <a:p>
            <a:pPr marL="285750" lvl="1" indent="-285750">
              <a:buFont typeface="Wingdings"/>
              <a:buChar char="Ø"/>
            </a:pPr>
            <a:r>
              <a:rPr lang="en-US">
                <a:ea typeface="+mn-lt"/>
                <a:cs typeface="+mn-lt"/>
              </a:rPr>
              <a:t>There is a noticeable cluster of points where 'DOB' values are between 27500 and 30000(middle-age), showing varied SHAP values. This indicates a significant impact of 'DOB' on predictions within this range</a:t>
            </a:r>
          </a:p>
          <a:p>
            <a:pPr marL="285750" lvl="1" indent="-285750">
              <a:buFont typeface="Wingdings"/>
              <a:buChar char="Ø"/>
            </a:pPr>
            <a:endParaRPr lang="en-US"/>
          </a:p>
        </p:txBody>
      </p:sp>
      <p:pic>
        <p:nvPicPr>
          <p:cNvPr id="4" name="Picture 3">
            <a:extLst>
              <a:ext uri="{FF2B5EF4-FFF2-40B4-BE49-F238E27FC236}">
                <a16:creationId xmlns:a16="http://schemas.microsoft.com/office/drawing/2014/main" id="{49582BD5-D410-43AA-D52D-B147B2D148DE}"/>
              </a:ext>
            </a:extLst>
          </p:cNvPr>
          <p:cNvPicPr>
            <a:picLocks noChangeAspect="1"/>
          </p:cNvPicPr>
          <p:nvPr/>
        </p:nvPicPr>
        <p:blipFill>
          <a:blip r:embed="rId2"/>
          <a:stretch>
            <a:fillRect/>
          </a:stretch>
        </p:blipFill>
        <p:spPr>
          <a:xfrm>
            <a:off x="4600215" y="1686734"/>
            <a:ext cx="4289126" cy="2891467"/>
          </a:xfrm>
          <a:prstGeom prst="rect">
            <a:avLst/>
          </a:prstGeom>
        </p:spPr>
      </p:pic>
    </p:spTree>
    <p:extLst>
      <p:ext uri="{BB962C8B-B14F-4D97-AF65-F5344CB8AC3E}">
        <p14:creationId xmlns:p14="http://schemas.microsoft.com/office/powerpoint/2010/main" val="11556257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Customer id:</a:t>
            </a:r>
            <a:r>
              <a:rPr lang="en-US"/>
              <a:t> </a:t>
            </a:r>
            <a:r>
              <a:rPr lang="en-US">
                <a:ea typeface="+mn-lt"/>
                <a:cs typeface="+mn-lt"/>
              </a:rPr>
              <a:t>The plot does not show a strong, clear pattern indicating that 'customer id' alone might not have a significant direct effect on the model's predictions.</a:t>
            </a:r>
          </a:p>
          <a:p>
            <a:pPr marL="285750" lvl="1" indent="-285750">
              <a:buFont typeface="Wingdings"/>
              <a:buChar char="Ø"/>
            </a:pPr>
            <a:r>
              <a:rPr lang="en-US">
                <a:ea typeface="+mn-lt"/>
                <a:cs typeface="+mn-lt"/>
              </a:rPr>
              <a:t>The color gradient represents the '</a:t>
            </a:r>
            <a:r>
              <a:rPr lang="en-US" err="1">
                <a:ea typeface="+mn-lt"/>
                <a:cs typeface="+mn-lt"/>
              </a:rPr>
              <a:t>owns_car</a:t>
            </a:r>
            <a:r>
              <a:rPr lang="en-US">
                <a:ea typeface="+mn-lt"/>
                <a:cs typeface="+mn-lt"/>
              </a:rPr>
              <a:t>' feature, with blue indicating owning a car (0) and pink indicating not owning a car (1).</a:t>
            </a:r>
          </a:p>
          <a:p>
            <a:pPr marL="285750" lvl="1" indent="-285750">
              <a:buFont typeface="Wingdings"/>
              <a:buChar char="Ø"/>
            </a:pPr>
            <a:r>
              <a:rPr lang="en-US">
                <a:ea typeface="+mn-lt"/>
                <a:cs typeface="+mn-lt"/>
              </a:rPr>
              <a:t>There are some noticeable differences in SHAP values for customers who own a car compared to those who do not, suggesting that car ownership has an interaction effect with customer ID on the model's predictions.</a:t>
            </a:r>
          </a:p>
          <a:p>
            <a:pPr lvl="1"/>
            <a:endParaRPr lang="en-US"/>
          </a:p>
        </p:txBody>
      </p:sp>
      <p:pic>
        <p:nvPicPr>
          <p:cNvPr id="3" name="Picture 2" descr="A diagram of red and blue dots&#10;&#10;Description automatically generated">
            <a:extLst>
              <a:ext uri="{FF2B5EF4-FFF2-40B4-BE49-F238E27FC236}">
                <a16:creationId xmlns:a16="http://schemas.microsoft.com/office/drawing/2014/main" id="{799354CA-4E81-1D70-CB55-2F6FC6F4EC5A}"/>
              </a:ext>
            </a:extLst>
          </p:cNvPr>
          <p:cNvPicPr>
            <a:picLocks noChangeAspect="1"/>
          </p:cNvPicPr>
          <p:nvPr/>
        </p:nvPicPr>
        <p:blipFill>
          <a:blip r:embed="rId2"/>
          <a:stretch>
            <a:fillRect/>
          </a:stretch>
        </p:blipFill>
        <p:spPr>
          <a:xfrm>
            <a:off x="4677944" y="1474848"/>
            <a:ext cx="4435594" cy="3099579"/>
          </a:xfrm>
          <a:prstGeom prst="rect">
            <a:avLst/>
          </a:prstGeom>
        </p:spPr>
      </p:pic>
    </p:spTree>
    <p:extLst>
      <p:ext uri="{BB962C8B-B14F-4D97-AF65-F5344CB8AC3E}">
        <p14:creationId xmlns:p14="http://schemas.microsoft.com/office/powerpoint/2010/main" val="364468591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Tenure:</a:t>
            </a:r>
            <a:r>
              <a:rPr lang="en-US"/>
              <a:t> </a:t>
            </a:r>
            <a:r>
              <a:rPr lang="en-US">
                <a:ea typeface="+mn-lt"/>
                <a:cs typeface="+mn-lt"/>
              </a:rPr>
              <a:t>The plot shows a general trend where the SHAP values vary with different tenures.</a:t>
            </a:r>
          </a:p>
          <a:p>
            <a:pPr marL="285750" lvl="1" indent="-285750">
              <a:buFont typeface="Wingdings"/>
              <a:buChar char="Ø"/>
            </a:pPr>
            <a:r>
              <a:rPr lang="en-US">
                <a:ea typeface="+mn-lt"/>
                <a:cs typeface="+mn-lt"/>
              </a:rPr>
              <a:t>For tenures less than 5 years, there is a higher variability in SHAP values, indicating a significant impact on the model’s predictions.</a:t>
            </a:r>
          </a:p>
          <a:p>
            <a:pPr marL="285750" lvl="1" indent="-285750">
              <a:buFont typeface="Wingdings"/>
              <a:buChar char="Ø"/>
            </a:pPr>
            <a:r>
              <a:rPr lang="en-US">
                <a:ea typeface="+mn-lt"/>
                <a:cs typeface="+mn-lt"/>
              </a:rPr>
              <a:t>As tenure increases, the SHAP values tend to stabilize, suggesting a more consistent contribution to the model's output.</a:t>
            </a:r>
            <a:endParaRPr lang="en-US"/>
          </a:p>
          <a:p>
            <a:pPr>
              <a:buFont typeface="Arial"/>
              <a:buChar char="•"/>
            </a:pPr>
            <a:endParaRPr lang="en-US"/>
          </a:p>
          <a:p>
            <a:pPr marL="285750" lvl="1" indent="-285750">
              <a:buFont typeface="Wingdings"/>
              <a:buChar char="Ø"/>
            </a:pPr>
            <a:endParaRPr lang="en-US">
              <a:ea typeface="+mn-lt"/>
              <a:cs typeface="+mn-lt"/>
            </a:endParaRPr>
          </a:p>
          <a:p>
            <a:pPr lvl="1"/>
            <a:endParaRPr lang="en-US"/>
          </a:p>
        </p:txBody>
      </p:sp>
      <p:pic>
        <p:nvPicPr>
          <p:cNvPr id="5" name="Picture 4">
            <a:extLst>
              <a:ext uri="{FF2B5EF4-FFF2-40B4-BE49-F238E27FC236}">
                <a16:creationId xmlns:a16="http://schemas.microsoft.com/office/drawing/2014/main" id="{68405ADB-20D9-C266-CBBA-503271D503B6}"/>
              </a:ext>
            </a:extLst>
          </p:cNvPr>
          <p:cNvPicPr>
            <a:picLocks noChangeAspect="1"/>
          </p:cNvPicPr>
          <p:nvPr/>
        </p:nvPicPr>
        <p:blipFill>
          <a:blip r:embed="rId2"/>
          <a:stretch>
            <a:fillRect/>
          </a:stretch>
        </p:blipFill>
        <p:spPr>
          <a:xfrm>
            <a:off x="4317880" y="1910930"/>
            <a:ext cx="4789099" cy="3241017"/>
          </a:xfrm>
          <a:prstGeom prst="rect">
            <a:avLst/>
          </a:prstGeom>
        </p:spPr>
      </p:pic>
    </p:spTree>
    <p:extLst>
      <p:ext uri="{BB962C8B-B14F-4D97-AF65-F5344CB8AC3E}">
        <p14:creationId xmlns:p14="http://schemas.microsoft.com/office/powerpoint/2010/main" val="135526192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Wealth Segment:</a:t>
            </a:r>
            <a:r>
              <a:rPr lang="en-US"/>
              <a:t> </a:t>
            </a:r>
            <a:r>
              <a:rPr lang="en-US">
                <a:ea typeface="+mn-lt"/>
                <a:cs typeface="+mn-lt"/>
              </a:rPr>
              <a:t>Wealth segment has the following unique values ['Mass Customer' 'Affluent Customer' 'High Net Worth']</a:t>
            </a:r>
          </a:p>
          <a:p>
            <a:pPr marL="285750" lvl="1" indent="-285750">
              <a:buFont typeface="Wingdings"/>
              <a:buChar char="Ø"/>
            </a:pPr>
            <a:r>
              <a:rPr lang="en-US">
                <a:ea typeface="+mn-lt"/>
                <a:cs typeface="+mn-lt"/>
              </a:rPr>
              <a:t>according to the ordinal encoder [0, 1, 2] respectively.</a:t>
            </a:r>
            <a:endParaRPr lang="en-US"/>
          </a:p>
          <a:p>
            <a:pPr marL="285750" lvl="1" indent="-285750">
              <a:buFont typeface="Wingdings"/>
              <a:buChar char="Ø"/>
            </a:pPr>
            <a:r>
              <a:rPr lang="en-US">
                <a:ea typeface="+mn-lt"/>
                <a:cs typeface="+mn-lt"/>
              </a:rPr>
              <a:t>For wealth segment 0(mass customer), there is a wide spread of SHAP values, with some extreme positive and negative impacts on the predictions.</a:t>
            </a:r>
          </a:p>
          <a:p>
            <a:pPr marL="285750" lvl="1" indent="-285750">
              <a:buFont typeface="Wingdings"/>
              <a:buChar char="Ø"/>
            </a:pPr>
            <a:r>
              <a:rPr lang="en-US">
                <a:ea typeface="+mn-lt"/>
                <a:cs typeface="+mn-lt"/>
              </a:rPr>
              <a:t>Wealth segments 1 and 2 have more concentrated SHAP values, indicating a more consistent influence on the model's predictions.</a:t>
            </a:r>
          </a:p>
        </p:txBody>
      </p:sp>
      <p:pic>
        <p:nvPicPr>
          <p:cNvPr id="3" name="Picture 2">
            <a:extLst>
              <a:ext uri="{FF2B5EF4-FFF2-40B4-BE49-F238E27FC236}">
                <a16:creationId xmlns:a16="http://schemas.microsoft.com/office/drawing/2014/main" id="{3DC7FEA4-01DF-AFAA-092B-809B63828AE4}"/>
              </a:ext>
            </a:extLst>
          </p:cNvPr>
          <p:cNvPicPr>
            <a:picLocks noChangeAspect="1"/>
          </p:cNvPicPr>
          <p:nvPr/>
        </p:nvPicPr>
        <p:blipFill>
          <a:blip r:embed="rId2"/>
          <a:stretch>
            <a:fillRect/>
          </a:stretch>
        </p:blipFill>
        <p:spPr>
          <a:xfrm>
            <a:off x="4835195" y="2003216"/>
            <a:ext cx="4282836" cy="2991749"/>
          </a:xfrm>
          <a:prstGeom prst="rect">
            <a:avLst/>
          </a:prstGeom>
        </p:spPr>
      </p:pic>
    </p:spTree>
    <p:extLst>
      <p:ext uri="{BB962C8B-B14F-4D97-AF65-F5344CB8AC3E}">
        <p14:creationId xmlns:p14="http://schemas.microsoft.com/office/powerpoint/2010/main" val="168886996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Job Industry Category:</a:t>
            </a:r>
            <a:r>
              <a:rPr lang="en-US"/>
              <a:t> </a:t>
            </a:r>
            <a:r>
              <a:rPr lang="en-US">
                <a:ea typeface="+mn-lt"/>
                <a:cs typeface="+mn-lt"/>
              </a:rPr>
              <a:t>Job Industry Category has the following unique values ['Health' 'Financial Services', 'IT', 'Retail',  'Agriculture' 'Property'  'Manufacturing' 'Telecommunications' 'Entertainment']</a:t>
            </a:r>
          </a:p>
          <a:p>
            <a:pPr marL="285750" lvl="1" indent="-285750">
              <a:buFont typeface="Wingdings"/>
              <a:buChar char="Ø"/>
            </a:pPr>
            <a:r>
              <a:rPr lang="en-US">
                <a:ea typeface="+mn-lt"/>
                <a:cs typeface="+mn-lt"/>
              </a:rPr>
              <a:t>according to the ordinal encoder [0, 1, 2, 3, 4, 5, 6, 7, 8] respectively.</a:t>
            </a:r>
            <a:endParaRPr lang="en-US"/>
          </a:p>
          <a:p>
            <a:pPr marL="285750" lvl="1" indent="-285750">
              <a:buFont typeface="Wingdings"/>
              <a:buChar char="Ø"/>
            </a:pPr>
            <a:r>
              <a:rPr lang="en-US">
                <a:ea typeface="+mn-lt"/>
                <a:cs typeface="+mn-lt"/>
              </a:rPr>
              <a:t>There is a noticeable spread of SHAP values within each category, indicating variability in how different job industries impact the model's predictions..</a:t>
            </a:r>
          </a:p>
          <a:p>
            <a:pPr marL="285750" lvl="1" indent="-285750">
              <a:buFont typeface="Wingdings"/>
              <a:buChar char="Ø"/>
            </a:pPr>
            <a:r>
              <a:rPr lang="en-US">
                <a:ea typeface="+mn-lt"/>
                <a:cs typeface="+mn-lt"/>
              </a:rPr>
              <a:t>Categories 3, 4, and 7 show a higher spread of SHAP values, indicating a more substantial and varied impact on the model's predictions.</a:t>
            </a:r>
          </a:p>
        </p:txBody>
      </p:sp>
      <p:pic>
        <p:nvPicPr>
          <p:cNvPr id="4" name="Picture 3">
            <a:extLst>
              <a:ext uri="{FF2B5EF4-FFF2-40B4-BE49-F238E27FC236}">
                <a16:creationId xmlns:a16="http://schemas.microsoft.com/office/drawing/2014/main" id="{BD3CA8A7-4ED9-7FD7-942B-80C7BC49E6F2}"/>
              </a:ext>
            </a:extLst>
          </p:cNvPr>
          <p:cNvPicPr>
            <a:picLocks noChangeAspect="1"/>
          </p:cNvPicPr>
          <p:nvPr/>
        </p:nvPicPr>
        <p:blipFill>
          <a:blip r:embed="rId2"/>
          <a:stretch>
            <a:fillRect/>
          </a:stretch>
        </p:blipFill>
        <p:spPr>
          <a:xfrm>
            <a:off x="5067660" y="2197310"/>
            <a:ext cx="4033568" cy="2776088"/>
          </a:xfrm>
          <a:prstGeom prst="rect">
            <a:avLst/>
          </a:prstGeom>
        </p:spPr>
      </p:pic>
    </p:spTree>
    <p:extLst>
      <p:ext uri="{BB962C8B-B14F-4D97-AF65-F5344CB8AC3E}">
        <p14:creationId xmlns:p14="http://schemas.microsoft.com/office/powerpoint/2010/main" val="24883429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Property valuation:</a:t>
            </a:r>
            <a:r>
              <a:rPr lang="en-US"/>
              <a:t> </a:t>
            </a:r>
            <a:r>
              <a:rPr lang="en-US">
                <a:ea typeface="+mn-lt"/>
                <a:cs typeface="+mn-lt"/>
              </a:rPr>
              <a:t>The plot shows a general trend where the SHAP values vary with different property valuation.</a:t>
            </a:r>
          </a:p>
          <a:p>
            <a:pPr marL="285750" lvl="1" indent="-285750">
              <a:buFont typeface="Wingdings"/>
              <a:buChar char="Ø"/>
            </a:pPr>
            <a:r>
              <a:rPr lang="en-US">
                <a:ea typeface="+mn-lt"/>
                <a:cs typeface="+mn-lt"/>
              </a:rPr>
              <a:t>There is a noticeable spread of SHAP values within each category, indicating variability in how different property valuation impact the model's predictions..</a:t>
            </a:r>
          </a:p>
          <a:p>
            <a:pPr marL="285750" lvl="1" indent="-285750">
              <a:buFont typeface="Wingdings,Sans-Serif"/>
              <a:buChar char="Ø"/>
            </a:pPr>
            <a:r>
              <a:rPr lang="en-US">
                <a:ea typeface="+mn-lt"/>
                <a:cs typeface="+mn-lt"/>
              </a:rPr>
              <a:t>For property valuation 1-4 and 10-12, there is a wide spread of SHAP values, with some extreme positive and negative impacts on the predictions.</a:t>
            </a:r>
          </a:p>
        </p:txBody>
      </p:sp>
      <p:pic>
        <p:nvPicPr>
          <p:cNvPr id="3" name="Picture 2">
            <a:extLst>
              <a:ext uri="{FF2B5EF4-FFF2-40B4-BE49-F238E27FC236}">
                <a16:creationId xmlns:a16="http://schemas.microsoft.com/office/drawing/2014/main" id="{D1C5B6AF-9EE4-0888-93DC-88CC97855F66}"/>
              </a:ext>
            </a:extLst>
          </p:cNvPr>
          <p:cNvPicPr>
            <a:picLocks noChangeAspect="1"/>
          </p:cNvPicPr>
          <p:nvPr/>
        </p:nvPicPr>
        <p:blipFill>
          <a:blip r:embed="rId2"/>
          <a:stretch>
            <a:fillRect/>
          </a:stretch>
        </p:blipFill>
        <p:spPr>
          <a:xfrm>
            <a:off x="4587186" y="1916952"/>
            <a:ext cx="4455364" cy="3099579"/>
          </a:xfrm>
          <a:prstGeom prst="rect">
            <a:avLst/>
          </a:prstGeom>
        </p:spPr>
      </p:pic>
    </p:spTree>
    <p:extLst>
      <p:ext uri="{BB962C8B-B14F-4D97-AF65-F5344CB8AC3E}">
        <p14:creationId xmlns:p14="http://schemas.microsoft.com/office/powerpoint/2010/main" val="19792028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205025"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DATASETS</a:t>
            </a:r>
          </a:p>
        </p:txBody>
      </p:sp>
      <p:sp>
        <p:nvSpPr>
          <p:cNvPr id="124" name="Shape 73"/>
          <p:cNvSpPr/>
          <p:nvPr/>
        </p:nvSpPr>
        <p:spPr>
          <a:xfrm>
            <a:off x="205025" y="1420696"/>
            <a:ext cx="4134600" cy="117779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1500">
                <a:latin typeface="Open Sans"/>
                <a:ea typeface="Open Sans"/>
                <a:cs typeface="Open Sans"/>
                <a:sym typeface="Open Sans"/>
              </a:defRPr>
            </a:lvl1pPr>
          </a:lstStyle>
          <a:p>
            <a:pPr marL="285750" indent="-285750">
              <a:lnSpc>
                <a:spcPct val="114999"/>
              </a:lnSpc>
              <a:buFont typeface="Wingdings"/>
              <a:buChar char="q"/>
            </a:pPr>
            <a:endParaRPr lang="en-US">
              <a:latin typeface="Open Sans"/>
            </a:endParaRPr>
          </a:p>
          <a:p>
            <a:pPr marL="171450" lvl="4" indent="-171450">
              <a:lnSpc>
                <a:spcPct val="114999"/>
              </a:lnSpc>
              <a:buFont typeface="Wingdings"/>
              <a:buChar char="Ø"/>
            </a:pPr>
            <a:endParaRPr lang="en-US">
              <a:solidFill>
                <a:srgbClr val="1F1F1F"/>
              </a:solidFill>
              <a:latin typeface="Open Sans"/>
              <a:cs typeface="Arial"/>
            </a:endParaRPr>
          </a:p>
          <a:p>
            <a:pPr>
              <a:lnSpc>
                <a:spcPct val="114999"/>
              </a:lnSpc>
            </a:pPr>
            <a:endParaRPr lang="en-US" sz="1400">
              <a:solidFill>
                <a:srgbClr val="1F1F1F"/>
              </a:solidFill>
            </a:endParaRPr>
          </a:p>
          <a:p>
            <a:pPr>
              <a:lnSpc>
                <a:spcPct val="114999"/>
              </a:lnSpc>
            </a:pPr>
            <a:endParaRPr lang="en-US" sz="1400"/>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15" name="Text Placeholder 14">
            <a:extLst>
              <a:ext uri="{FF2B5EF4-FFF2-40B4-BE49-F238E27FC236}">
                <a16:creationId xmlns:a16="http://schemas.microsoft.com/office/drawing/2014/main" id="{84B12A67-3AA3-0E84-BFE8-52BCAF4663A3}"/>
              </a:ext>
            </a:extLst>
          </p:cNvPr>
          <p:cNvSpPr>
            <a:spLocks noGrp="1"/>
          </p:cNvSpPr>
          <p:nvPr>
            <p:ph type="body" sz="half" idx="1"/>
          </p:nvPr>
        </p:nvSpPr>
        <p:spPr>
          <a:xfrm>
            <a:off x="225435" y="1389702"/>
            <a:ext cx="7569081" cy="3448749"/>
          </a:xfrm>
        </p:spPr>
        <p:txBody>
          <a:bodyPr lIns="91424" tIns="91424" rIns="91424" bIns="91424" anchor="t">
            <a:normAutofit lnSpcReduction="10000"/>
          </a:bodyPr>
          <a:lstStyle/>
          <a:p>
            <a:pPr marL="285750" indent="-285750">
              <a:lnSpc>
                <a:spcPct val="114999"/>
              </a:lnSpc>
              <a:buClr>
                <a:srgbClr val="585858"/>
              </a:buClr>
              <a:buFont typeface="Wingdings,Sans-Serif"/>
              <a:buChar char="q"/>
            </a:pPr>
            <a:r>
              <a:rPr lang="en-US" dirty="0">
                <a:solidFill>
                  <a:srgbClr val="000000"/>
                </a:solidFill>
                <a:latin typeface="Arial"/>
              </a:rPr>
              <a:t>The Four datasets  identify from Sprocket Central Pty Ltd Excel Spreadsheet are:</a:t>
            </a:r>
            <a:endParaRPr lang="en-US" dirty="0">
              <a:solidFill>
                <a:srgbClr val="808080"/>
              </a:solidFill>
              <a:latin typeface="Arial"/>
            </a:endParaRPr>
          </a:p>
          <a:p>
            <a:pPr marL="285750" lvl="4" indent="-285750">
              <a:lnSpc>
                <a:spcPct val="114999"/>
              </a:lnSpc>
              <a:buClr>
                <a:srgbClr val="585858"/>
              </a:buClr>
              <a:buFont typeface="Wingdings,Sans-Serif"/>
              <a:buChar char="Ø"/>
            </a:pPr>
            <a:r>
              <a:rPr lang="en-US" b="1" dirty="0">
                <a:solidFill>
                  <a:srgbClr val="000000"/>
                </a:solidFill>
                <a:latin typeface="Arial"/>
                <a:ea typeface="+mn-lt"/>
                <a:cs typeface="+mn-lt"/>
              </a:rPr>
              <a:t>Transactions</a:t>
            </a:r>
            <a:endParaRPr lang="en-US" b="1">
              <a:solidFill>
                <a:srgbClr val="808080"/>
              </a:solidFill>
              <a:latin typeface="Arial"/>
            </a:endParaRPr>
          </a:p>
          <a:p>
            <a:pPr marL="285750" lvl="1" indent="-285750">
              <a:lnSpc>
                <a:spcPct val="114999"/>
              </a:lnSpc>
              <a:buClr>
                <a:srgbClr val="585858"/>
              </a:buClr>
              <a:buFont typeface="Wingdings,Sans-Serif"/>
              <a:buChar char="Ø"/>
            </a:pPr>
            <a:r>
              <a:rPr lang="en-US" b="1" dirty="0">
                <a:solidFill>
                  <a:srgbClr val="000000"/>
                </a:solidFill>
                <a:latin typeface="Arial"/>
              </a:rPr>
              <a:t>Customer Address</a:t>
            </a:r>
            <a:endParaRPr lang="en-US" dirty="0">
              <a:solidFill>
                <a:srgbClr val="808080"/>
              </a:solidFill>
              <a:latin typeface="Arial"/>
            </a:endParaRPr>
          </a:p>
          <a:p>
            <a:pPr marL="285750" lvl="1" indent="-285750">
              <a:lnSpc>
                <a:spcPct val="114999"/>
              </a:lnSpc>
              <a:buClr>
                <a:srgbClr val="585858"/>
              </a:buClr>
              <a:buFont typeface="Wingdings,Sans-Serif"/>
              <a:buChar char="Ø"/>
            </a:pPr>
            <a:r>
              <a:rPr lang="en-US" b="1" dirty="0">
                <a:solidFill>
                  <a:srgbClr val="000000"/>
                </a:solidFill>
                <a:latin typeface="Arial"/>
              </a:rPr>
              <a:t>Customer Demographic</a:t>
            </a:r>
            <a:endParaRPr lang="en-US" dirty="0">
              <a:solidFill>
                <a:srgbClr val="808080"/>
              </a:solidFill>
              <a:latin typeface="Arial"/>
            </a:endParaRPr>
          </a:p>
          <a:p>
            <a:pPr marL="285750" lvl="1" indent="-285750">
              <a:lnSpc>
                <a:spcPct val="114999"/>
              </a:lnSpc>
              <a:buClr>
                <a:srgbClr val="585858"/>
              </a:buClr>
              <a:buFont typeface="Wingdings,Sans-Serif"/>
              <a:buChar char="Ø"/>
            </a:pPr>
            <a:r>
              <a:rPr lang="en-US" b="1" dirty="0">
                <a:solidFill>
                  <a:srgbClr val="000000"/>
                </a:solidFill>
                <a:latin typeface="Arial"/>
                <a:ea typeface="+mn-lt"/>
                <a:cs typeface="+mn-lt"/>
              </a:rPr>
              <a:t>New Customer List</a:t>
            </a:r>
          </a:p>
          <a:p>
            <a:pPr marL="0" lvl="1" indent="0">
              <a:lnSpc>
                <a:spcPct val="114999"/>
              </a:lnSpc>
              <a:buClr>
                <a:srgbClr val="212121">
                  <a:lumOff val="21764"/>
                </a:srgbClr>
              </a:buClr>
              <a:buNone/>
            </a:pPr>
            <a:endParaRPr lang="en-US" dirty="0">
              <a:solidFill>
                <a:srgbClr val="808080"/>
              </a:solidFill>
              <a:latin typeface="Arial"/>
            </a:endParaRPr>
          </a:p>
          <a:p>
            <a:pPr marL="285750" lvl="3" indent="-285750">
              <a:lnSpc>
                <a:spcPct val="114999"/>
              </a:lnSpc>
              <a:buClr>
                <a:srgbClr val="585858"/>
              </a:buClr>
              <a:buFont typeface="Wingdings,Sans-Serif"/>
              <a:buChar char="q"/>
            </a:pPr>
            <a:r>
              <a:rPr lang="en-US" dirty="0">
                <a:solidFill>
                  <a:srgbClr val="000000"/>
                </a:solidFill>
                <a:latin typeface="Arial"/>
                <a:ea typeface="+mn-lt"/>
                <a:cs typeface="+mn-lt"/>
              </a:rPr>
              <a:t>Customer demographic and customer Address dataset were merge on 'customer id' to form a new data frame called Old Customer List</a:t>
            </a:r>
          </a:p>
          <a:p>
            <a:pPr marL="742950" lvl="4" indent="-285750">
              <a:lnSpc>
                <a:spcPct val="114999"/>
              </a:lnSpc>
              <a:buClr>
                <a:srgbClr val="585858"/>
              </a:buClr>
              <a:buFont typeface="Wingdings,Sans-Serif"/>
              <a:buChar char="Ø"/>
            </a:pPr>
            <a:r>
              <a:rPr lang="en-US">
                <a:solidFill>
                  <a:srgbClr val="000000"/>
                </a:solidFill>
                <a:latin typeface="Arial"/>
              </a:rPr>
              <a:t>Customer Address has three invalid customer Id above 4000 (4001, 4002 and 4003)</a:t>
            </a:r>
          </a:p>
          <a:p>
            <a:pPr marL="742950" lvl="4" indent="-285750">
              <a:lnSpc>
                <a:spcPct val="114999"/>
              </a:lnSpc>
              <a:buClr>
                <a:srgbClr val="585858"/>
              </a:buClr>
              <a:buFont typeface="Wingdings,Sans-Serif"/>
              <a:buChar char="Ø"/>
            </a:pPr>
            <a:r>
              <a:rPr lang="en-US" dirty="0">
                <a:solidFill>
                  <a:srgbClr val="000000"/>
                </a:solidFill>
                <a:latin typeface="Arial"/>
              </a:rPr>
              <a:t>Customer Address has 3999 rows while customer demographic has 4000 rows</a:t>
            </a:r>
          </a:p>
          <a:p>
            <a:pPr marL="742950" lvl="4" indent="-285750">
              <a:lnSpc>
                <a:spcPct val="114999"/>
              </a:lnSpc>
              <a:buClr>
                <a:srgbClr val="585858"/>
              </a:buClr>
              <a:buFont typeface="Wingdings,Sans-Serif"/>
              <a:buChar char="Ø"/>
            </a:pPr>
            <a:r>
              <a:rPr lang="en-US" dirty="0">
                <a:solidFill>
                  <a:srgbClr val="000000"/>
                </a:solidFill>
                <a:latin typeface="Arial"/>
              </a:rPr>
              <a:t>After the merge on customer id, Old Customer List has 3996 rows with customer id ranging from 1 to 4000.</a:t>
            </a:r>
          </a:p>
          <a:p>
            <a:pPr marL="742950" lvl="4" indent="-285750">
              <a:lnSpc>
                <a:spcPct val="114999"/>
              </a:lnSpc>
              <a:buClr>
                <a:srgbClr val="585858"/>
              </a:buClr>
              <a:buFont typeface="Wingdings,Sans-Serif"/>
              <a:buChar char="Ø"/>
            </a:pPr>
            <a:r>
              <a:rPr lang="en-US">
                <a:solidFill>
                  <a:srgbClr val="000000"/>
                </a:solidFill>
                <a:latin typeface="Arial"/>
              </a:rPr>
              <a:t>The are 4 customers without customer address information which were not included</a:t>
            </a:r>
            <a:endParaRPr lang="en-US" dirty="0">
              <a:solidFill>
                <a:srgbClr val="000000"/>
              </a:solidFill>
              <a:latin typeface="Arial"/>
            </a:endParaRPr>
          </a:p>
          <a:p>
            <a:pPr marL="742950" lvl="4" indent="-285750">
              <a:lnSpc>
                <a:spcPct val="114999"/>
              </a:lnSpc>
              <a:buClr>
                <a:srgbClr val="585858"/>
              </a:buClr>
              <a:buFont typeface="Wingdings,Sans-Serif"/>
              <a:buChar char="Ø"/>
            </a:pPr>
            <a:r>
              <a:rPr lang="en-US" dirty="0">
                <a:solidFill>
                  <a:srgbClr val="000000"/>
                </a:solidFill>
                <a:latin typeface="Arial"/>
              </a:rPr>
              <a:t>The dataset are thus, reduce to three.</a:t>
            </a:r>
          </a:p>
          <a:p>
            <a:pPr marL="285750" lvl="3" indent="-285750">
              <a:lnSpc>
                <a:spcPct val="114999"/>
              </a:lnSpc>
              <a:buClr>
                <a:srgbClr val="585858"/>
              </a:buClr>
              <a:buFont typeface="Wingdings,Sans-Serif"/>
              <a:buChar char="q"/>
            </a:pPr>
            <a:endParaRPr lang="en-US" dirty="0">
              <a:solidFill>
                <a:srgbClr val="000000"/>
              </a:solidFill>
              <a:latin typeface="Arial"/>
            </a:endParaRPr>
          </a:p>
          <a:p>
            <a:pPr marL="285750" lvl="3" indent="-285750">
              <a:lnSpc>
                <a:spcPct val="114999"/>
              </a:lnSpc>
              <a:buClr>
                <a:srgbClr val="585858"/>
              </a:buClr>
              <a:buFont typeface="Wingdings,Sans-Serif"/>
              <a:buChar char="q"/>
            </a:pPr>
            <a:endParaRPr lang="en-US" dirty="0">
              <a:solidFill>
                <a:srgbClr val="000000"/>
              </a:solidFill>
              <a:latin typeface="Arial"/>
            </a:endParaRPr>
          </a:p>
        </p:txBody>
      </p:sp>
    </p:spTree>
    <p:extLst>
      <p:ext uri="{BB962C8B-B14F-4D97-AF65-F5344CB8AC3E}">
        <p14:creationId xmlns:p14="http://schemas.microsoft.com/office/powerpoint/2010/main" val="10419948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5. </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Gender: </a:t>
            </a:r>
            <a:r>
              <a:rPr lang="en-US"/>
              <a:t>Gender has </a:t>
            </a:r>
            <a:r>
              <a:rPr lang="en-US">
                <a:ea typeface="+mn-lt"/>
                <a:cs typeface="+mn-lt"/>
              </a:rPr>
              <a:t>the following unique values ['Female' 'Male' 'U']</a:t>
            </a:r>
            <a:endParaRPr lang="en-US"/>
          </a:p>
          <a:p>
            <a:pPr marL="285750" lvl="1" indent="-285750">
              <a:buFont typeface="Wingdings"/>
              <a:buChar char="Ø"/>
            </a:pPr>
            <a:r>
              <a:rPr lang="en-US">
                <a:ea typeface="+mn-lt"/>
                <a:cs typeface="+mn-lt"/>
              </a:rPr>
              <a:t>according to the ordinal encoder [0, 1, 2] respectively</a:t>
            </a:r>
          </a:p>
          <a:p>
            <a:pPr marL="285750" lvl="1" indent="-285750">
              <a:buFont typeface="Wingdings"/>
              <a:buChar char="Ø"/>
            </a:pPr>
            <a:r>
              <a:rPr lang="en-US">
                <a:ea typeface="+mn-lt"/>
                <a:cs typeface="+mn-lt"/>
              </a:rPr>
              <a:t>Male(1) and owning a car(0) have a higher effect on the predictions</a:t>
            </a:r>
          </a:p>
          <a:p>
            <a:pPr marL="285750" lvl="1" indent="-285750">
              <a:buFont typeface="Wingdings"/>
              <a:buChar char="Ø"/>
            </a:pPr>
            <a:r>
              <a:rPr lang="en-US">
                <a:ea typeface="+mn-lt"/>
                <a:cs typeface="+mn-lt"/>
              </a:rPr>
              <a:t>Gender U, lowers the model prediction</a:t>
            </a:r>
          </a:p>
        </p:txBody>
      </p:sp>
      <p:pic>
        <p:nvPicPr>
          <p:cNvPr id="4" name="Picture 3">
            <a:extLst>
              <a:ext uri="{FF2B5EF4-FFF2-40B4-BE49-F238E27FC236}">
                <a16:creationId xmlns:a16="http://schemas.microsoft.com/office/drawing/2014/main" id="{C3469B78-7FF0-C156-F2EE-995C0C791D7C}"/>
              </a:ext>
            </a:extLst>
          </p:cNvPr>
          <p:cNvPicPr>
            <a:picLocks noChangeAspect="1"/>
          </p:cNvPicPr>
          <p:nvPr/>
        </p:nvPicPr>
        <p:blipFill>
          <a:blip r:embed="rId2"/>
          <a:stretch>
            <a:fillRect/>
          </a:stretch>
        </p:blipFill>
        <p:spPr>
          <a:xfrm>
            <a:off x="4811831" y="1863036"/>
            <a:ext cx="4275647" cy="3024098"/>
          </a:xfrm>
          <a:prstGeom prst="rect">
            <a:avLst/>
          </a:prstGeom>
        </p:spPr>
      </p:pic>
    </p:spTree>
    <p:extLst>
      <p:ext uri="{BB962C8B-B14F-4D97-AF65-F5344CB8AC3E}">
        <p14:creationId xmlns:p14="http://schemas.microsoft.com/office/powerpoint/2010/main" val="3440218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5.</a:t>
            </a:r>
            <a:r>
              <a:rPr lang="en-US" sz="1200" b="0" dirty="0">
                <a:ea typeface="+mn-lt"/>
                <a:cs typeface="+mn-lt"/>
              </a:rPr>
              <a:t>OLD CUSTOMER LIST</a:t>
            </a:r>
            <a:r>
              <a:rPr lang="en-US" sz="1200" b="0" dirty="0"/>
              <a:t> SHAP DEPENDENCE CONTRIBUTION PLOTS AND INTERPRETATION OF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b="1"/>
              <a:t>Owns car: </a:t>
            </a:r>
            <a:r>
              <a:rPr lang="en-US"/>
              <a:t>Owns car has </a:t>
            </a:r>
            <a:r>
              <a:rPr lang="en-US">
                <a:ea typeface="+mn-lt"/>
                <a:cs typeface="+mn-lt"/>
              </a:rPr>
              <a:t>the following unique values ['Yes', 'No']</a:t>
            </a:r>
            <a:endParaRPr lang="en-US"/>
          </a:p>
          <a:p>
            <a:pPr marL="285750" lvl="1" indent="-285750">
              <a:buFont typeface="Wingdings"/>
              <a:buChar char="Ø"/>
            </a:pPr>
            <a:r>
              <a:rPr lang="en-US">
                <a:ea typeface="+mn-lt"/>
                <a:cs typeface="+mn-lt"/>
              </a:rPr>
              <a:t>according to the ordinal encoder [0, 1] respectively</a:t>
            </a:r>
          </a:p>
          <a:p>
            <a:pPr marL="285750" lvl="1" indent="-285750">
              <a:buFont typeface="Wingdings"/>
              <a:buChar char="Ø"/>
            </a:pPr>
            <a:r>
              <a:rPr lang="en-US">
                <a:ea typeface="+mn-lt"/>
                <a:cs typeface="+mn-lt"/>
              </a:rPr>
              <a:t>Owning car(0) and New State Wales(0) have a higher effect on the predictions</a:t>
            </a:r>
          </a:p>
          <a:p>
            <a:pPr marL="285750" lvl="1" indent="-285750">
              <a:buFont typeface="Wingdings,Sans-Serif"/>
              <a:buChar char="Ø"/>
            </a:pPr>
            <a:r>
              <a:rPr lang="en-US">
                <a:ea typeface="+mn-lt"/>
                <a:cs typeface="+mn-lt"/>
              </a:rPr>
              <a:t>Not owning car(1) and New State Wales(0) seems to lower the predictions.</a:t>
            </a:r>
          </a:p>
          <a:p>
            <a:pPr marL="285750" lvl="1" indent="-285750">
              <a:buFont typeface="Wingdings,Sans-Serif"/>
              <a:buChar char="Ø"/>
            </a:pPr>
            <a:r>
              <a:rPr lang="en-US">
                <a:ea typeface="+mn-lt"/>
                <a:cs typeface="+mn-lt"/>
              </a:rPr>
              <a:t>We could </a:t>
            </a:r>
            <a:r>
              <a:rPr lang="en-US" err="1">
                <a:ea typeface="+mn-lt"/>
                <a:cs typeface="+mn-lt"/>
              </a:rPr>
              <a:t>could</a:t>
            </a:r>
            <a:r>
              <a:rPr lang="en-US">
                <a:ea typeface="+mn-lt"/>
                <a:cs typeface="+mn-lt"/>
              </a:rPr>
              <a:t> for New State Wales owning a car is crucial for identifying high value customer.</a:t>
            </a:r>
          </a:p>
          <a:p>
            <a:pPr marL="285750" lvl="1" indent="-285750">
              <a:buFont typeface="Wingdings"/>
              <a:buChar char="Ø"/>
            </a:pPr>
            <a:endParaRPr lang="en-US">
              <a:ea typeface="+mn-lt"/>
              <a:cs typeface="+mn-lt"/>
            </a:endParaRPr>
          </a:p>
        </p:txBody>
      </p:sp>
      <p:pic>
        <p:nvPicPr>
          <p:cNvPr id="3" name="Picture 2" descr="A graph of a car&#10;&#10;Description automatically generated">
            <a:extLst>
              <a:ext uri="{FF2B5EF4-FFF2-40B4-BE49-F238E27FC236}">
                <a16:creationId xmlns:a16="http://schemas.microsoft.com/office/drawing/2014/main" id="{B13BA956-2E0B-8DE4-2451-E4ECDEC16ABE}"/>
              </a:ext>
            </a:extLst>
          </p:cNvPr>
          <p:cNvPicPr>
            <a:picLocks noChangeAspect="1"/>
          </p:cNvPicPr>
          <p:nvPr/>
        </p:nvPicPr>
        <p:blipFill>
          <a:blip r:embed="rId2"/>
          <a:stretch>
            <a:fillRect/>
          </a:stretch>
        </p:blipFill>
        <p:spPr>
          <a:xfrm>
            <a:off x="5029290" y="2175743"/>
            <a:ext cx="4056392" cy="2786872"/>
          </a:xfrm>
          <a:prstGeom prst="rect">
            <a:avLst/>
          </a:prstGeom>
        </p:spPr>
      </p:pic>
    </p:spTree>
    <p:extLst>
      <p:ext uri="{BB962C8B-B14F-4D97-AF65-F5344CB8AC3E}">
        <p14:creationId xmlns:p14="http://schemas.microsoft.com/office/powerpoint/2010/main" val="112849160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6. </a:t>
            </a:r>
            <a:r>
              <a:rPr lang="en-US" sz="1200" b="0" dirty="0">
                <a:ea typeface="+mn-lt"/>
                <a:cs typeface="+mn-lt"/>
              </a:rPr>
              <a:t>CONCLUSION OF OLD CUSTOMER LIST</a:t>
            </a:r>
            <a:r>
              <a:rPr lang="en-US" sz="1200" b="0" dirty="0"/>
              <a:t> FEATURES INSPECTION</a:t>
            </a:r>
            <a:endParaRPr lang="en-US"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3744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lnSpc>
                <a:spcPct val="114999"/>
              </a:lnSpc>
              <a:buFont typeface="Wingdings,Sans-Serif"/>
              <a:buChar char="q"/>
            </a:pPr>
            <a:r>
              <a:rPr lang="en-US"/>
              <a:t>The</a:t>
            </a:r>
            <a:r>
              <a:rPr lang="en-US">
                <a:ea typeface="+mn-lt"/>
                <a:cs typeface="+mn-lt"/>
              </a:rPr>
              <a:t> following features will be used during the feature engineering process as suggested by the SHAP summary plot.</a:t>
            </a:r>
          </a:p>
          <a:p>
            <a:pPr marL="285750" lvl="1" indent="-285750">
              <a:lnSpc>
                <a:spcPct val="114999"/>
              </a:lnSpc>
              <a:buFont typeface="Wingdings,Sans-Serif"/>
              <a:buChar char="Ø"/>
            </a:pPr>
            <a:r>
              <a:rPr lang="en-US">
                <a:ea typeface="+mn-lt"/>
                <a:cs typeface="+mn-lt"/>
              </a:rPr>
              <a:t>postcode</a:t>
            </a:r>
          </a:p>
          <a:p>
            <a:pPr marL="285750" lvl="1" indent="-285750">
              <a:lnSpc>
                <a:spcPct val="114999"/>
              </a:lnSpc>
              <a:buFont typeface="Wingdings,Sans-Serif"/>
              <a:buChar char="Ø"/>
            </a:pPr>
            <a:r>
              <a:rPr lang="en-US">
                <a:ea typeface="+mn-lt"/>
                <a:cs typeface="+mn-lt"/>
              </a:rPr>
              <a:t>DOB</a:t>
            </a:r>
          </a:p>
          <a:p>
            <a:pPr marL="285750" lvl="1" indent="-285750">
              <a:lnSpc>
                <a:spcPct val="114999"/>
              </a:lnSpc>
              <a:buFont typeface="Wingdings,Sans-Serif"/>
              <a:buChar char="Ø"/>
            </a:pPr>
            <a:r>
              <a:rPr lang="en-US">
                <a:ea typeface="+mn-lt"/>
                <a:cs typeface="+mn-lt"/>
              </a:rPr>
              <a:t>Customer Id</a:t>
            </a:r>
          </a:p>
          <a:p>
            <a:pPr marL="285750" lvl="1" indent="-285750">
              <a:lnSpc>
                <a:spcPct val="114999"/>
              </a:lnSpc>
              <a:buFont typeface="Wingdings,Sans-Serif"/>
              <a:buChar char="Ø"/>
            </a:pPr>
            <a:r>
              <a:rPr lang="en-US">
                <a:ea typeface="+mn-lt"/>
                <a:cs typeface="+mn-lt"/>
              </a:rPr>
              <a:t>tenure</a:t>
            </a:r>
          </a:p>
          <a:p>
            <a:pPr marL="285750" lvl="1" indent="-285750">
              <a:lnSpc>
                <a:spcPct val="114999"/>
              </a:lnSpc>
              <a:buFont typeface="Wingdings,Sans-Serif"/>
              <a:buChar char="Ø"/>
            </a:pPr>
            <a:r>
              <a:rPr lang="en-US">
                <a:ea typeface="+mn-lt"/>
                <a:cs typeface="+mn-lt"/>
              </a:rPr>
              <a:t>Wealth segment</a:t>
            </a:r>
          </a:p>
          <a:p>
            <a:pPr marL="285750" lvl="1" indent="-285750">
              <a:lnSpc>
                <a:spcPct val="114999"/>
              </a:lnSpc>
              <a:buFont typeface="Wingdings,Sans-Serif"/>
              <a:buChar char="Ø"/>
            </a:pPr>
            <a:r>
              <a:rPr lang="en-US">
                <a:ea typeface="+mn-lt"/>
                <a:cs typeface="+mn-lt"/>
              </a:rPr>
              <a:t>job industry category</a:t>
            </a:r>
          </a:p>
          <a:p>
            <a:pPr marL="285750" lvl="1" indent="-285750">
              <a:lnSpc>
                <a:spcPct val="114999"/>
              </a:lnSpc>
              <a:buFont typeface="Wingdings,Sans-Serif"/>
              <a:buChar char="Ø"/>
            </a:pPr>
            <a:r>
              <a:rPr lang="en-US">
                <a:ea typeface="+mn-lt"/>
                <a:cs typeface="+mn-lt"/>
              </a:rPr>
              <a:t>property valuation</a:t>
            </a:r>
          </a:p>
          <a:p>
            <a:pPr marL="285750" lvl="1" indent="-285750">
              <a:lnSpc>
                <a:spcPct val="114999"/>
              </a:lnSpc>
              <a:buFont typeface="Wingdings,Sans-Serif"/>
              <a:buChar char="Ø"/>
            </a:pPr>
            <a:r>
              <a:rPr lang="en-US">
                <a:ea typeface="+mn-lt"/>
                <a:cs typeface="+mn-lt"/>
              </a:rPr>
              <a:t>Gender</a:t>
            </a:r>
          </a:p>
          <a:p>
            <a:pPr marL="285750" lvl="1" indent="-285750">
              <a:lnSpc>
                <a:spcPct val="114999"/>
              </a:lnSpc>
              <a:buFont typeface="Wingdings,Sans-Serif"/>
              <a:buChar char="Ø"/>
            </a:pPr>
            <a:r>
              <a:rPr lang="en-US">
                <a:ea typeface="+mn-lt"/>
                <a:cs typeface="+mn-lt"/>
              </a:rPr>
              <a:t>Owns car</a:t>
            </a:r>
          </a:p>
          <a:p>
            <a:pPr marL="285750" indent="-285750">
              <a:lnSpc>
                <a:spcPct val="114999"/>
              </a:lnSpc>
              <a:buFont typeface="Wingdings,Sans-Serif"/>
              <a:buChar char="q"/>
            </a:pPr>
            <a:endParaRPr lang="en-US">
              <a:ea typeface="+mn-lt"/>
              <a:cs typeface="+mn-lt"/>
            </a:endParaRPr>
          </a:p>
          <a:p>
            <a:pPr marL="285750" indent="-285750">
              <a:buFont typeface="Wingdings"/>
              <a:buChar char="q"/>
            </a:pPr>
            <a:endParaRPr lang="en-US">
              <a:ea typeface="+mn-lt"/>
              <a:cs typeface="+mn-lt"/>
            </a:endParaRPr>
          </a:p>
          <a:p>
            <a:pPr marL="285750" lvl="1" indent="-285750">
              <a:buFont typeface="Wingdings"/>
              <a:buChar char="Ø"/>
            </a:pPr>
            <a:endParaRPr lang="en-US">
              <a:ea typeface="+mn-lt"/>
              <a:cs typeface="+mn-lt"/>
            </a:endParaRPr>
          </a:p>
        </p:txBody>
      </p:sp>
      <p:pic>
        <p:nvPicPr>
          <p:cNvPr id="4" name="Picture 3" descr="A graph with blue and pink dots&#10;&#10;Description automatically generated">
            <a:extLst>
              <a:ext uri="{FF2B5EF4-FFF2-40B4-BE49-F238E27FC236}">
                <a16:creationId xmlns:a16="http://schemas.microsoft.com/office/drawing/2014/main" id="{01FE78A2-587E-F386-2852-7F4C23F66D06}"/>
              </a:ext>
            </a:extLst>
          </p:cNvPr>
          <p:cNvPicPr>
            <a:picLocks noChangeAspect="1"/>
          </p:cNvPicPr>
          <p:nvPr/>
        </p:nvPicPr>
        <p:blipFill>
          <a:blip r:embed="rId2"/>
          <a:stretch>
            <a:fillRect/>
          </a:stretch>
        </p:blipFill>
        <p:spPr>
          <a:xfrm>
            <a:off x="4337573" y="1175349"/>
            <a:ext cx="4609532" cy="3687793"/>
          </a:xfrm>
          <a:prstGeom prst="rect">
            <a:avLst/>
          </a:prstGeom>
        </p:spPr>
      </p:pic>
    </p:spTree>
    <p:extLst>
      <p:ext uri="{BB962C8B-B14F-4D97-AF65-F5344CB8AC3E}">
        <p14:creationId xmlns:p14="http://schemas.microsoft.com/office/powerpoint/2010/main" val="113988098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endParaRPr/>
          </a:p>
        </p:txBody>
      </p:sp>
      <p:sp>
        <p:nvSpPr>
          <p:cNvPr id="131" name="Shape 80"/>
          <p:cNvSpPr/>
          <p:nvPr/>
        </p:nvSpPr>
        <p:spPr>
          <a:xfrm>
            <a:off x="205025" y="263974"/>
            <a:ext cx="8565600" cy="55396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200" b="0" dirty="0"/>
              <a:t>6. </a:t>
            </a:r>
            <a:r>
              <a:rPr lang="en-US" sz="1200" b="0" dirty="0">
                <a:ea typeface="+mn-lt"/>
                <a:cs typeface="+mn-lt"/>
              </a:rPr>
              <a:t>CONCLUSION</a:t>
            </a:r>
            <a:r>
              <a:rPr lang="en-US" sz="1200" b="0" dirty="0"/>
              <a:t> OF </a:t>
            </a:r>
            <a:r>
              <a:rPr lang="en-US" sz="1200" b="0" dirty="0">
                <a:ea typeface="+mn-lt"/>
                <a:cs typeface="+mn-lt"/>
              </a:rPr>
              <a:t>OLD CUSTOMER LIST</a:t>
            </a:r>
            <a:r>
              <a:rPr lang="en-US" sz="1200" b="0" dirty="0"/>
              <a:t> FEATURES INSPECTION</a:t>
            </a:r>
            <a:endParaRPr lang="en-US" sz="1200" b="0" dirty="0">
              <a:solidFill>
                <a:srgbClr val="000000"/>
              </a:solidFill>
            </a:endParaRPr>
          </a:p>
          <a:p>
            <a:endParaRPr lang="en-US" sz="1200" b="0" dirty="0"/>
          </a:p>
        </p:txBody>
      </p:sp>
      <p:sp>
        <p:nvSpPr>
          <p:cNvPr id="137"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8FB1C5B-E470-C9C5-8731-8222BCA92A6A}"/>
              </a:ext>
            </a:extLst>
          </p:cNvPr>
          <p:cNvSpPr txBox="1"/>
          <p:nvPr/>
        </p:nvSpPr>
        <p:spPr>
          <a:xfrm>
            <a:off x="59160" y="1172829"/>
            <a:ext cx="4272452" cy="2472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lnSpc>
                <a:spcPct val="114999"/>
              </a:lnSpc>
              <a:buFont typeface="Wingdings,Sans-Serif"/>
              <a:buChar char="q"/>
            </a:pPr>
            <a:r>
              <a:rPr lang="en-US"/>
              <a:t>According</a:t>
            </a:r>
            <a:r>
              <a:rPr lang="en-US">
                <a:ea typeface="+mn-lt"/>
                <a:cs typeface="+mn-lt"/>
              </a:rPr>
              <a:t> to the SHAP summary plot, the following do not feature do not significantly affect the prediction.</a:t>
            </a:r>
          </a:p>
          <a:p>
            <a:pPr marL="285750" lvl="1" indent="-285750">
              <a:lnSpc>
                <a:spcPct val="114999"/>
              </a:lnSpc>
              <a:buFont typeface="Wingdings,Sans-Serif"/>
              <a:buChar char="Ø"/>
            </a:pPr>
            <a:r>
              <a:rPr lang="en-US">
                <a:ea typeface="+mn-lt"/>
                <a:cs typeface="+mn-lt"/>
              </a:rPr>
              <a:t>Country. </a:t>
            </a:r>
          </a:p>
          <a:p>
            <a:pPr marL="285750" lvl="1" indent="-285750">
              <a:lnSpc>
                <a:spcPct val="114999"/>
              </a:lnSpc>
              <a:buFont typeface="Wingdings,Sans-Serif"/>
              <a:buChar char="Ø"/>
            </a:pPr>
            <a:r>
              <a:rPr lang="en-US">
                <a:ea typeface="+mn-lt"/>
                <a:cs typeface="+mn-lt"/>
              </a:rPr>
              <a:t>Deceased Indicator.</a:t>
            </a:r>
          </a:p>
          <a:p>
            <a:pPr marL="285750" lvl="1" indent="-285750">
              <a:lnSpc>
                <a:spcPct val="114999"/>
              </a:lnSpc>
              <a:buFont typeface="Wingdings,Sans-Serif"/>
              <a:buChar char="Ø"/>
            </a:pPr>
            <a:r>
              <a:rPr lang="en-US">
                <a:ea typeface="+mn-lt"/>
                <a:cs typeface="+mn-lt"/>
              </a:rPr>
              <a:t>State. According this has an interaction effect with other features.</a:t>
            </a:r>
          </a:p>
          <a:p>
            <a:pPr marL="793750" lvl="1" indent="-285750">
              <a:buFont typeface="Wingdings,Sans-Serif"/>
              <a:buChar char="Ø"/>
            </a:pPr>
            <a:endParaRPr lang="en-US">
              <a:ea typeface="+mn-lt"/>
              <a:cs typeface="+mn-lt"/>
            </a:endParaRPr>
          </a:p>
          <a:p>
            <a:pPr marL="285750" indent="-285750">
              <a:buFont typeface="Wingdings"/>
              <a:buChar char="q"/>
            </a:pPr>
            <a:endParaRPr lang="en-US">
              <a:ea typeface="+mn-lt"/>
              <a:cs typeface="+mn-lt"/>
            </a:endParaRPr>
          </a:p>
          <a:p>
            <a:pPr marL="285750" lvl="1" indent="-285750">
              <a:buFont typeface="Wingdings"/>
              <a:buChar char="Ø"/>
            </a:pPr>
            <a:endParaRPr lang="en-US">
              <a:ea typeface="+mn-lt"/>
              <a:cs typeface="+mn-lt"/>
            </a:endParaRPr>
          </a:p>
        </p:txBody>
      </p:sp>
      <p:pic>
        <p:nvPicPr>
          <p:cNvPr id="4" name="Picture 3" descr="A graph with blue and pink dots&#10;&#10;Description automatically generated">
            <a:extLst>
              <a:ext uri="{FF2B5EF4-FFF2-40B4-BE49-F238E27FC236}">
                <a16:creationId xmlns:a16="http://schemas.microsoft.com/office/drawing/2014/main" id="{01FE78A2-587E-F386-2852-7F4C23F66D06}"/>
              </a:ext>
            </a:extLst>
          </p:cNvPr>
          <p:cNvPicPr>
            <a:picLocks noChangeAspect="1"/>
          </p:cNvPicPr>
          <p:nvPr/>
        </p:nvPicPr>
        <p:blipFill>
          <a:blip r:embed="rId2"/>
          <a:stretch>
            <a:fillRect/>
          </a:stretch>
        </p:blipFill>
        <p:spPr>
          <a:xfrm>
            <a:off x="4337573" y="1175349"/>
            <a:ext cx="4609532" cy="3687793"/>
          </a:xfrm>
          <a:prstGeom prst="rect">
            <a:avLst/>
          </a:prstGeom>
        </p:spPr>
      </p:pic>
    </p:spTree>
    <p:extLst>
      <p:ext uri="{BB962C8B-B14F-4D97-AF65-F5344CB8AC3E}">
        <p14:creationId xmlns:p14="http://schemas.microsoft.com/office/powerpoint/2010/main" val="148094310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FEATURE ENGINERING</a:t>
            </a:r>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5549F068-4F50-D8F6-0281-00D13DC38A5F}"/>
              </a:ext>
            </a:extLst>
          </p:cNvPr>
          <p:cNvSpPr txBox="1"/>
          <p:nvPr/>
        </p:nvSpPr>
        <p:spPr>
          <a:xfrm>
            <a:off x="516604" y="1075094"/>
            <a:ext cx="7609432"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342900" indent="-342900">
              <a:buAutoNum type="arabicPeriod"/>
            </a:pPr>
            <a:r>
              <a:rPr lang="en-US" dirty="0"/>
              <a:t>TRANSACTIONS PRINCIPAL COMPONENT ANALYSIS (PCA) LOADINGS.</a:t>
            </a:r>
          </a:p>
          <a:p>
            <a:pPr marL="342900" indent="-342900">
              <a:buAutoNum type="arabicPeriod"/>
            </a:pPr>
            <a:r>
              <a:rPr lang="en-US" dirty="0"/>
              <a:t>NEW TRANSACTIONS FEATURE DERIVED FROM THE PCA INFORMATION</a:t>
            </a:r>
          </a:p>
          <a:p>
            <a:pPr marL="342900" indent="-342900">
              <a:buAutoNum type="arabicPeriod"/>
            </a:pPr>
            <a:r>
              <a:rPr lang="en-US" dirty="0"/>
              <a:t>CONCLUSION</a:t>
            </a:r>
          </a:p>
          <a:p>
            <a:pPr marL="342900" indent="-342900">
              <a:buAutoNum type="arabicPeriod"/>
            </a:pPr>
            <a:r>
              <a:rPr lang="en-US" dirty="0"/>
              <a:t>OLD CUSTOMER LIST PRINCIPAL COMPONENT ANALYSIS (PCA) LOADINGS.</a:t>
            </a:r>
          </a:p>
          <a:p>
            <a:pPr marL="342900" indent="-342900">
              <a:buAutoNum type="arabicPeriod"/>
            </a:pPr>
            <a:r>
              <a:rPr lang="en-US" dirty="0"/>
              <a:t>NEW </a:t>
            </a:r>
            <a:r>
              <a:rPr lang="en-US" dirty="0">
                <a:ea typeface="+mn-lt"/>
                <a:cs typeface="+mn-lt"/>
              </a:rPr>
              <a:t>OLD CUSTOMER LIST</a:t>
            </a:r>
            <a:r>
              <a:rPr lang="en-US" dirty="0"/>
              <a:t> FEATURES DERIVED FROM THE PCA INFORMATION</a:t>
            </a:r>
          </a:p>
          <a:p>
            <a:pPr marL="342900" indent="-342900">
              <a:buAutoNum type="arabicPeriod"/>
            </a:pPr>
            <a:r>
              <a:rPr lang="en-US" dirty="0"/>
              <a:t>CONCLUSION</a:t>
            </a:r>
          </a:p>
          <a:p>
            <a:pPr marL="342900" indent="-342900">
              <a:buAutoNum type="arabicPeriod"/>
            </a:pPr>
            <a:endParaRPr lang="en-US"/>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tIns="45720" rIns="45719" bIns="45720" anchor="ctr"/>
          <a:lstStyle/>
          <a:p>
            <a:pPr marL="342900" indent="-342900">
              <a:buAutoNum type="arabicPeriod"/>
            </a:pPr>
            <a:r>
              <a:rPr lang="en-US">
                <a:solidFill>
                  <a:schemeClr val="bg1"/>
                </a:solidFill>
              </a:rPr>
              <a:t>TRANSACTIONS PRINCIPAL COMPONENT ANALYSIS (PCA) LOADINGS.</a:t>
            </a: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457200" indent="-457200">
              <a:buAutoNum type="arabicPeriod"/>
            </a:pPr>
            <a:endParaRPr lang="en-US"/>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graphicFrame>
        <p:nvGraphicFramePr>
          <p:cNvPr id="5" name="Table 4">
            <a:extLst>
              <a:ext uri="{FF2B5EF4-FFF2-40B4-BE49-F238E27FC236}">
                <a16:creationId xmlns:a16="http://schemas.microsoft.com/office/drawing/2014/main" id="{E258B9A6-B905-9C6E-D4EA-9F578A975AC1}"/>
              </a:ext>
            </a:extLst>
          </p:cNvPr>
          <p:cNvGraphicFramePr>
            <a:graphicFrameLocks noGrp="1"/>
          </p:cNvGraphicFramePr>
          <p:nvPr>
            <p:extLst>
              <p:ext uri="{D42A27DB-BD31-4B8C-83A1-F6EECF244321}">
                <p14:modId xmlns:p14="http://schemas.microsoft.com/office/powerpoint/2010/main" val="387405128"/>
              </p:ext>
            </p:extLst>
          </p:nvPr>
        </p:nvGraphicFramePr>
        <p:xfrm>
          <a:off x="0" y="1596390"/>
          <a:ext cx="9144000" cy="1950720"/>
        </p:xfrm>
        <a:graphic>
          <a:graphicData uri="http://schemas.openxmlformats.org/drawingml/2006/table">
            <a:tbl>
              <a:tblPr bandRow="1">
                <a:tableStyleId>{284E427A-3D55-4303-BF80-6455036E1DE7}</a:tableStyleId>
              </a:tblPr>
              <a:tblGrid>
                <a:gridCol w="1143000">
                  <a:extLst>
                    <a:ext uri="{9D8B030D-6E8A-4147-A177-3AD203B41FA5}">
                      <a16:colId xmlns:a16="http://schemas.microsoft.com/office/drawing/2014/main" val="3725118888"/>
                    </a:ext>
                  </a:extLst>
                </a:gridCol>
                <a:gridCol w="1143000">
                  <a:extLst>
                    <a:ext uri="{9D8B030D-6E8A-4147-A177-3AD203B41FA5}">
                      <a16:colId xmlns:a16="http://schemas.microsoft.com/office/drawing/2014/main" val="2598301393"/>
                    </a:ext>
                  </a:extLst>
                </a:gridCol>
                <a:gridCol w="1143000">
                  <a:extLst>
                    <a:ext uri="{9D8B030D-6E8A-4147-A177-3AD203B41FA5}">
                      <a16:colId xmlns:a16="http://schemas.microsoft.com/office/drawing/2014/main" val="3676391608"/>
                    </a:ext>
                  </a:extLst>
                </a:gridCol>
                <a:gridCol w="1143000">
                  <a:extLst>
                    <a:ext uri="{9D8B030D-6E8A-4147-A177-3AD203B41FA5}">
                      <a16:colId xmlns:a16="http://schemas.microsoft.com/office/drawing/2014/main" val="3896477504"/>
                    </a:ext>
                  </a:extLst>
                </a:gridCol>
                <a:gridCol w="1143000">
                  <a:extLst>
                    <a:ext uri="{9D8B030D-6E8A-4147-A177-3AD203B41FA5}">
                      <a16:colId xmlns:a16="http://schemas.microsoft.com/office/drawing/2014/main" val="1096265913"/>
                    </a:ext>
                  </a:extLst>
                </a:gridCol>
                <a:gridCol w="1143000">
                  <a:extLst>
                    <a:ext uri="{9D8B030D-6E8A-4147-A177-3AD203B41FA5}">
                      <a16:colId xmlns:a16="http://schemas.microsoft.com/office/drawing/2014/main" val="3356525083"/>
                    </a:ext>
                  </a:extLst>
                </a:gridCol>
                <a:gridCol w="1143000">
                  <a:extLst>
                    <a:ext uri="{9D8B030D-6E8A-4147-A177-3AD203B41FA5}">
                      <a16:colId xmlns:a16="http://schemas.microsoft.com/office/drawing/2014/main" val="2459239876"/>
                    </a:ext>
                  </a:extLst>
                </a:gridCol>
                <a:gridCol w="1143000">
                  <a:extLst>
                    <a:ext uri="{9D8B030D-6E8A-4147-A177-3AD203B41FA5}">
                      <a16:colId xmlns:a16="http://schemas.microsoft.com/office/drawing/2014/main" val="3973658690"/>
                    </a:ext>
                  </a:extLst>
                </a:gridCol>
              </a:tblGrid>
              <a:tr h="0">
                <a:tc>
                  <a:txBody>
                    <a:bodyPr/>
                    <a:lstStyle/>
                    <a:p>
                      <a:pPr algn="r" fontAlgn="ctr"/>
                      <a:endParaRPr lang="en-US">
                        <a:effectLst/>
                      </a:endParaRPr>
                    </a:p>
                  </a:txBody>
                  <a:tcPr anchor="ctr"/>
                </a:tc>
                <a:tc>
                  <a:txBody>
                    <a:bodyPr/>
                    <a:lstStyle/>
                    <a:p>
                      <a:pPr algn="r" fontAlgn="ctr"/>
                      <a:r>
                        <a:rPr lang="en-US">
                          <a:effectLst/>
                        </a:rPr>
                        <a:t>PC1</a:t>
                      </a:r>
                    </a:p>
                  </a:txBody>
                  <a:tcPr anchor="ctr"/>
                </a:tc>
                <a:tc>
                  <a:txBody>
                    <a:bodyPr/>
                    <a:lstStyle/>
                    <a:p>
                      <a:pPr algn="r" fontAlgn="ctr"/>
                      <a:r>
                        <a:rPr lang="en-US">
                          <a:effectLst/>
                        </a:rPr>
                        <a:t>PC2</a:t>
                      </a:r>
                    </a:p>
                  </a:txBody>
                  <a:tcPr anchor="ctr"/>
                </a:tc>
                <a:tc>
                  <a:txBody>
                    <a:bodyPr/>
                    <a:lstStyle/>
                    <a:p>
                      <a:pPr algn="r" fontAlgn="ctr"/>
                      <a:r>
                        <a:rPr lang="en-US">
                          <a:effectLst/>
                        </a:rPr>
                        <a:t>PC3</a:t>
                      </a:r>
                    </a:p>
                  </a:txBody>
                  <a:tcPr anchor="ctr"/>
                </a:tc>
                <a:tc>
                  <a:txBody>
                    <a:bodyPr/>
                    <a:lstStyle/>
                    <a:p>
                      <a:pPr algn="r" fontAlgn="ctr"/>
                      <a:r>
                        <a:rPr lang="en-US">
                          <a:effectLst/>
                        </a:rPr>
                        <a:t>PC4</a:t>
                      </a:r>
                    </a:p>
                  </a:txBody>
                  <a:tcPr anchor="ctr"/>
                </a:tc>
                <a:tc>
                  <a:txBody>
                    <a:bodyPr/>
                    <a:lstStyle/>
                    <a:p>
                      <a:pPr algn="r" fontAlgn="ctr"/>
                      <a:r>
                        <a:rPr lang="en-US">
                          <a:effectLst/>
                        </a:rPr>
                        <a:t>PC5</a:t>
                      </a:r>
                    </a:p>
                  </a:txBody>
                  <a:tcPr anchor="ctr"/>
                </a:tc>
                <a:tc>
                  <a:txBody>
                    <a:bodyPr/>
                    <a:lstStyle/>
                    <a:p>
                      <a:pPr algn="r" fontAlgn="ctr"/>
                      <a:r>
                        <a:rPr lang="en-US">
                          <a:effectLst/>
                        </a:rPr>
                        <a:t>PC6</a:t>
                      </a:r>
                    </a:p>
                  </a:txBody>
                  <a:tcPr anchor="ctr"/>
                </a:tc>
                <a:tc>
                  <a:txBody>
                    <a:bodyPr/>
                    <a:lstStyle/>
                    <a:p>
                      <a:pPr algn="r" fontAlgn="ctr"/>
                      <a:r>
                        <a:rPr lang="en-US">
                          <a:effectLst/>
                        </a:rPr>
                        <a:t>PC7</a:t>
                      </a:r>
                    </a:p>
                  </a:txBody>
                  <a:tcPr anchor="ctr"/>
                </a:tc>
                <a:extLst>
                  <a:ext uri="{0D108BD9-81ED-4DB2-BD59-A6C34878D82A}">
                    <a16:rowId xmlns:a16="http://schemas.microsoft.com/office/drawing/2014/main" val="966176212"/>
                  </a:ext>
                </a:extLst>
              </a:tr>
              <a:tr h="0">
                <a:tc>
                  <a:txBody>
                    <a:bodyPr/>
                    <a:lstStyle/>
                    <a:p>
                      <a:pPr algn="r" fontAlgn="ctr"/>
                      <a:r>
                        <a:rPr lang="en-US">
                          <a:effectLst/>
                        </a:rPr>
                        <a:t>standard_cost</a:t>
                      </a:r>
                    </a:p>
                  </a:txBody>
                  <a:tcPr anchor="ctr"/>
                </a:tc>
                <a:tc>
                  <a:txBody>
                    <a:bodyPr/>
                    <a:lstStyle/>
                    <a:p>
                      <a:pPr fontAlgn="ctr"/>
                      <a:r>
                        <a:rPr lang="en-US">
                          <a:effectLst/>
                        </a:rPr>
                        <a:t>0.545908</a:t>
                      </a:r>
                    </a:p>
                  </a:txBody>
                  <a:tcPr anchor="ctr"/>
                </a:tc>
                <a:tc>
                  <a:txBody>
                    <a:bodyPr/>
                    <a:lstStyle/>
                    <a:p>
                      <a:pPr fontAlgn="ctr"/>
                      <a:r>
                        <a:rPr lang="en-US">
                          <a:effectLst/>
                        </a:rPr>
                        <a:t>0.248490</a:t>
                      </a:r>
                    </a:p>
                  </a:txBody>
                  <a:tcPr anchor="ctr"/>
                </a:tc>
                <a:tc>
                  <a:txBody>
                    <a:bodyPr/>
                    <a:lstStyle/>
                    <a:p>
                      <a:pPr fontAlgn="ctr"/>
                      <a:r>
                        <a:rPr lang="en-US">
                          <a:effectLst/>
                        </a:rPr>
                        <a:t>-0.360006</a:t>
                      </a:r>
                    </a:p>
                  </a:txBody>
                  <a:tcPr anchor="ctr"/>
                </a:tc>
                <a:tc>
                  <a:txBody>
                    <a:bodyPr/>
                    <a:lstStyle/>
                    <a:p>
                      <a:pPr fontAlgn="ctr"/>
                      <a:r>
                        <a:rPr lang="en-US">
                          <a:effectLst/>
                        </a:rPr>
                        <a:t>-0.009863</a:t>
                      </a:r>
                    </a:p>
                  </a:txBody>
                  <a:tcPr anchor="ctr"/>
                </a:tc>
                <a:tc>
                  <a:txBody>
                    <a:bodyPr/>
                    <a:lstStyle/>
                    <a:p>
                      <a:pPr fontAlgn="ctr"/>
                      <a:r>
                        <a:rPr lang="en-US">
                          <a:effectLst/>
                        </a:rPr>
                        <a:t>-0.100419</a:t>
                      </a:r>
                    </a:p>
                  </a:txBody>
                  <a:tcPr anchor="ctr"/>
                </a:tc>
                <a:tc>
                  <a:txBody>
                    <a:bodyPr/>
                    <a:lstStyle/>
                    <a:p>
                      <a:pPr fontAlgn="ctr"/>
                      <a:r>
                        <a:rPr lang="en-US">
                          <a:effectLst/>
                        </a:rPr>
                        <a:t>0.301687</a:t>
                      </a:r>
                    </a:p>
                  </a:txBody>
                  <a:tcPr anchor="ctr"/>
                </a:tc>
                <a:tc>
                  <a:txBody>
                    <a:bodyPr/>
                    <a:lstStyle/>
                    <a:p>
                      <a:pPr fontAlgn="ctr"/>
                      <a:r>
                        <a:rPr lang="en-US">
                          <a:effectLst/>
                        </a:rPr>
                        <a:t>0.639873</a:t>
                      </a:r>
                    </a:p>
                  </a:txBody>
                  <a:tcPr anchor="ctr"/>
                </a:tc>
                <a:extLst>
                  <a:ext uri="{0D108BD9-81ED-4DB2-BD59-A6C34878D82A}">
                    <a16:rowId xmlns:a16="http://schemas.microsoft.com/office/drawing/2014/main" val="1453342442"/>
                  </a:ext>
                </a:extLst>
              </a:tr>
              <a:tr h="0">
                <a:tc>
                  <a:txBody>
                    <a:bodyPr/>
                    <a:lstStyle/>
                    <a:p>
                      <a:pPr algn="r" fontAlgn="ctr"/>
                      <a:r>
                        <a:rPr lang="en-US">
                          <a:effectLst/>
                        </a:rPr>
                        <a:t>product_id</a:t>
                      </a:r>
                    </a:p>
                  </a:txBody>
                  <a:tcPr anchor="ctr"/>
                </a:tc>
                <a:tc>
                  <a:txBody>
                    <a:bodyPr/>
                    <a:lstStyle/>
                    <a:p>
                      <a:pPr fontAlgn="ctr"/>
                      <a:r>
                        <a:rPr lang="en-US">
                          <a:effectLst/>
                        </a:rPr>
                        <a:t>-0.149744</a:t>
                      </a:r>
                    </a:p>
                  </a:txBody>
                  <a:tcPr anchor="ctr"/>
                </a:tc>
                <a:tc>
                  <a:txBody>
                    <a:bodyPr/>
                    <a:lstStyle/>
                    <a:p>
                      <a:pPr fontAlgn="ctr"/>
                      <a:r>
                        <a:rPr lang="en-US">
                          <a:effectLst/>
                        </a:rPr>
                        <a:t>0.663788</a:t>
                      </a:r>
                    </a:p>
                  </a:txBody>
                  <a:tcPr anchor="ctr"/>
                </a:tc>
                <a:tc>
                  <a:txBody>
                    <a:bodyPr/>
                    <a:lstStyle/>
                    <a:p>
                      <a:pPr fontAlgn="ctr"/>
                      <a:r>
                        <a:rPr lang="en-US">
                          <a:effectLst/>
                        </a:rPr>
                        <a:t>-0.450073</a:t>
                      </a:r>
                    </a:p>
                  </a:txBody>
                  <a:tcPr anchor="ctr"/>
                </a:tc>
                <a:tc>
                  <a:txBody>
                    <a:bodyPr/>
                    <a:lstStyle/>
                    <a:p>
                      <a:pPr fontAlgn="ctr"/>
                      <a:r>
                        <a:rPr lang="en-US">
                          <a:effectLst/>
                        </a:rPr>
                        <a:t>-0.037846</a:t>
                      </a:r>
                    </a:p>
                  </a:txBody>
                  <a:tcPr anchor="ctr"/>
                </a:tc>
                <a:tc>
                  <a:txBody>
                    <a:bodyPr/>
                    <a:lstStyle/>
                    <a:p>
                      <a:pPr fontAlgn="ctr"/>
                      <a:r>
                        <a:rPr lang="en-US">
                          <a:effectLst/>
                        </a:rPr>
                        <a:t>0.286652</a:t>
                      </a:r>
                    </a:p>
                  </a:txBody>
                  <a:tcPr anchor="ctr"/>
                </a:tc>
                <a:tc>
                  <a:txBody>
                    <a:bodyPr/>
                    <a:lstStyle/>
                    <a:p>
                      <a:pPr fontAlgn="ctr"/>
                      <a:r>
                        <a:rPr lang="en-US">
                          <a:effectLst/>
                        </a:rPr>
                        <a:t>-0.488939</a:t>
                      </a:r>
                    </a:p>
                  </a:txBody>
                  <a:tcPr anchor="ctr"/>
                </a:tc>
                <a:tc>
                  <a:txBody>
                    <a:bodyPr/>
                    <a:lstStyle/>
                    <a:p>
                      <a:pPr fontAlgn="ctr"/>
                      <a:r>
                        <a:rPr lang="en-US">
                          <a:effectLst/>
                        </a:rPr>
                        <a:t>-0.108317</a:t>
                      </a:r>
                    </a:p>
                  </a:txBody>
                  <a:tcPr anchor="ctr"/>
                </a:tc>
                <a:extLst>
                  <a:ext uri="{0D108BD9-81ED-4DB2-BD59-A6C34878D82A}">
                    <a16:rowId xmlns:a16="http://schemas.microsoft.com/office/drawing/2014/main" val="56316199"/>
                  </a:ext>
                </a:extLst>
              </a:tr>
              <a:tr h="0">
                <a:tc>
                  <a:txBody>
                    <a:bodyPr/>
                    <a:lstStyle/>
                    <a:p>
                      <a:pPr algn="r" fontAlgn="ctr"/>
                      <a:r>
                        <a:rPr lang="en-US">
                          <a:effectLst/>
                        </a:rPr>
                        <a:t>customer_id</a:t>
                      </a:r>
                    </a:p>
                  </a:txBody>
                  <a:tcPr anchor="ctr"/>
                </a:tc>
                <a:tc>
                  <a:txBody>
                    <a:bodyPr/>
                    <a:lstStyle/>
                    <a:p>
                      <a:pPr fontAlgn="ctr"/>
                      <a:r>
                        <a:rPr lang="en-US">
                          <a:effectLst/>
                        </a:rPr>
                        <a:t>0.008955</a:t>
                      </a:r>
                    </a:p>
                  </a:txBody>
                  <a:tcPr anchor="ctr"/>
                </a:tc>
                <a:tc>
                  <a:txBody>
                    <a:bodyPr/>
                    <a:lstStyle/>
                    <a:p>
                      <a:pPr fontAlgn="ctr"/>
                      <a:r>
                        <a:rPr lang="en-US">
                          <a:effectLst/>
                        </a:rPr>
                        <a:t>0.045771</a:t>
                      </a:r>
                    </a:p>
                  </a:txBody>
                  <a:tcPr anchor="ctr"/>
                </a:tc>
                <a:tc>
                  <a:txBody>
                    <a:bodyPr/>
                    <a:lstStyle/>
                    <a:p>
                      <a:pPr fontAlgn="ctr"/>
                      <a:r>
                        <a:rPr lang="en-US">
                          <a:effectLst/>
                        </a:rPr>
                        <a:t>0.082038</a:t>
                      </a:r>
                    </a:p>
                  </a:txBody>
                  <a:tcPr anchor="ctr"/>
                </a:tc>
                <a:tc>
                  <a:txBody>
                    <a:bodyPr/>
                    <a:lstStyle/>
                    <a:p>
                      <a:pPr fontAlgn="ctr"/>
                      <a:r>
                        <a:rPr lang="en-US">
                          <a:effectLst/>
                        </a:rPr>
                        <a:t>-0.991969</a:t>
                      </a:r>
                    </a:p>
                  </a:txBody>
                  <a:tcPr anchor="ctr"/>
                </a:tc>
                <a:tc>
                  <a:txBody>
                    <a:bodyPr/>
                    <a:lstStyle/>
                    <a:p>
                      <a:pPr fontAlgn="ctr"/>
                      <a:r>
                        <a:rPr lang="en-US">
                          <a:effectLst/>
                        </a:rPr>
                        <a:t>-0.081229</a:t>
                      </a:r>
                    </a:p>
                  </a:txBody>
                  <a:tcPr anchor="ctr"/>
                </a:tc>
                <a:tc>
                  <a:txBody>
                    <a:bodyPr/>
                    <a:lstStyle/>
                    <a:p>
                      <a:pPr fontAlgn="ctr"/>
                      <a:r>
                        <a:rPr lang="en-US">
                          <a:effectLst/>
                        </a:rPr>
                        <a:t>0.016367</a:t>
                      </a:r>
                    </a:p>
                  </a:txBody>
                  <a:tcPr anchor="ctr"/>
                </a:tc>
                <a:tc>
                  <a:txBody>
                    <a:bodyPr/>
                    <a:lstStyle/>
                    <a:p>
                      <a:pPr fontAlgn="ctr"/>
                      <a:r>
                        <a:rPr lang="en-US">
                          <a:effectLst/>
                        </a:rPr>
                        <a:t>-0.015013</a:t>
                      </a:r>
                    </a:p>
                  </a:txBody>
                  <a:tcPr anchor="ctr"/>
                </a:tc>
                <a:extLst>
                  <a:ext uri="{0D108BD9-81ED-4DB2-BD59-A6C34878D82A}">
                    <a16:rowId xmlns:a16="http://schemas.microsoft.com/office/drawing/2014/main" val="1314536597"/>
                  </a:ext>
                </a:extLst>
              </a:tr>
              <a:tr h="0">
                <a:tc>
                  <a:txBody>
                    <a:bodyPr/>
                    <a:lstStyle/>
                    <a:p>
                      <a:pPr algn="r" fontAlgn="ctr"/>
                      <a:r>
                        <a:rPr lang="en-US">
                          <a:effectLst/>
                        </a:rPr>
                        <a:t>product_line</a:t>
                      </a:r>
                    </a:p>
                  </a:txBody>
                  <a:tcPr anchor="ctr"/>
                </a:tc>
                <a:tc>
                  <a:txBody>
                    <a:bodyPr/>
                    <a:lstStyle/>
                    <a:p>
                      <a:pPr fontAlgn="ctr"/>
                      <a:r>
                        <a:rPr lang="en-US">
                          <a:effectLst/>
                        </a:rPr>
                        <a:t>-0.380214</a:t>
                      </a:r>
                    </a:p>
                  </a:txBody>
                  <a:tcPr anchor="ctr"/>
                </a:tc>
                <a:tc>
                  <a:txBody>
                    <a:bodyPr/>
                    <a:lstStyle/>
                    <a:p>
                      <a:pPr fontAlgn="ctr"/>
                      <a:r>
                        <a:rPr lang="en-US">
                          <a:effectLst/>
                        </a:rPr>
                        <a:t>0.428256</a:t>
                      </a:r>
                    </a:p>
                  </a:txBody>
                  <a:tcPr anchor="ctr"/>
                </a:tc>
                <a:tc>
                  <a:txBody>
                    <a:bodyPr/>
                    <a:lstStyle/>
                    <a:p>
                      <a:pPr fontAlgn="ctr"/>
                      <a:r>
                        <a:rPr lang="en-US">
                          <a:effectLst/>
                        </a:rPr>
                        <a:t>-0.095740</a:t>
                      </a:r>
                    </a:p>
                  </a:txBody>
                  <a:tcPr anchor="ctr"/>
                </a:tc>
                <a:tc>
                  <a:txBody>
                    <a:bodyPr/>
                    <a:lstStyle/>
                    <a:p>
                      <a:pPr fontAlgn="ctr"/>
                      <a:r>
                        <a:rPr lang="en-US">
                          <a:effectLst/>
                        </a:rPr>
                        <a:t>0.071542</a:t>
                      </a:r>
                    </a:p>
                  </a:txBody>
                  <a:tcPr anchor="ctr"/>
                </a:tc>
                <a:tc>
                  <a:txBody>
                    <a:bodyPr/>
                    <a:lstStyle/>
                    <a:p>
                      <a:pPr fontAlgn="ctr"/>
                      <a:r>
                        <a:rPr lang="en-US">
                          <a:effectLst/>
                        </a:rPr>
                        <a:t>-0.641892</a:t>
                      </a:r>
                    </a:p>
                  </a:txBody>
                  <a:tcPr anchor="ctr"/>
                </a:tc>
                <a:tc>
                  <a:txBody>
                    <a:bodyPr/>
                    <a:lstStyle/>
                    <a:p>
                      <a:pPr fontAlgn="ctr"/>
                      <a:r>
                        <a:rPr lang="en-US">
                          <a:effectLst/>
                        </a:rPr>
                        <a:t>0.450117</a:t>
                      </a:r>
                    </a:p>
                  </a:txBody>
                  <a:tcPr anchor="ctr"/>
                </a:tc>
                <a:tc>
                  <a:txBody>
                    <a:bodyPr/>
                    <a:lstStyle/>
                    <a:p>
                      <a:pPr fontAlgn="ctr"/>
                      <a:r>
                        <a:rPr lang="en-US">
                          <a:effectLst/>
                        </a:rPr>
                        <a:t>-0.207649</a:t>
                      </a:r>
                    </a:p>
                  </a:txBody>
                  <a:tcPr anchor="ctr"/>
                </a:tc>
                <a:extLst>
                  <a:ext uri="{0D108BD9-81ED-4DB2-BD59-A6C34878D82A}">
                    <a16:rowId xmlns:a16="http://schemas.microsoft.com/office/drawing/2014/main" val="4258655010"/>
                  </a:ext>
                </a:extLst>
              </a:tr>
              <a:tr h="0">
                <a:tc>
                  <a:txBody>
                    <a:bodyPr/>
                    <a:lstStyle/>
                    <a:p>
                      <a:pPr algn="r" fontAlgn="ctr"/>
                      <a:r>
                        <a:rPr lang="en-US">
                          <a:effectLst/>
                        </a:rPr>
                        <a:t>product_class</a:t>
                      </a:r>
                    </a:p>
                  </a:txBody>
                  <a:tcPr anchor="ctr"/>
                </a:tc>
                <a:tc>
                  <a:txBody>
                    <a:bodyPr/>
                    <a:lstStyle/>
                    <a:p>
                      <a:pPr fontAlgn="ctr"/>
                      <a:r>
                        <a:rPr lang="en-US">
                          <a:effectLst/>
                        </a:rPr>
                        <a:t>-0.368836</a:t>
                      </a:r>
                    </a:p>
                  </a:txBody>
                  <a:tcPr anchor="ctr"/>
                </a:tc>
                <a:tc>
                  <a:txBody>
                    <a:bodyPr/>
                    <a:lstStyle/>
                    <a:p>
                      <a:pPr fontAlgn="ctr"/>
                      <a:r>
                        <a:rPr lang="en-US">
                          <a:effectLst/>
                        </a:rPr>
                        <a:t>-0.236722</a:t>
                      </a:r>
                    </a:p>
                  </a:txBody>
                  <a:tcPr anchor="ctr"/>
                </a:tc>
                <a:tc>
                  <a:txBody>
                    <a:bodyPr/>
                    <a:lstStyle/>
                    <a:p>
                      <a:pPr fontAlgn="ctr"/>
                      <a:r>
                        <a:rPr lang="en-US">
                          <a:effectLst/>
                        </a:rPr>
                        <a:t>-0.475466</a:t>
                      </a:r>
                    </a:p>
                  </a:txBody>
                  <a:tcPr anchor="ctr"/>
                </a:tc>
                <a:tc>
                  <a:txBody>
                    <a:bodyPr/>
                    <a:lstStyle/>
                    <a:p>
                      <a:pPr fontAlgn="ctr"/>
                      <a:r>
                        <a:rPr lang="en-US">
                          <a:effectLst/>
                        </a:rPr>
                        <a:t>-0.086498</a:t>
                      </a:r>
                    </a:p>
                  </a:txBody>
                  <a:tcPr anchor="ctr"/>
                </a:tc>
                <a:tc>
                  <a:txBody>
                    <a:bodyPr/>
                    <a:lstStyle/>
                    <a:p>
                      <a:pPr fontAlgn="ctr"/>
                      <a:r>
                        <a:rPr lang="en-US">
                          <a:effectLst/>
                        </a:rPr>
                        <a:t>0.520177</a:t>
                      </a:r>
                    </a:p>
                  </a:txBody>
                  <a:tcPr anchor="ctr"/>
                </a:tc>
                <a:tc>
                  <a:txBody>
                    <a:bodyPr/>
                    <a:lstStyle/>
                    <a:p>
                      <a:pPr fontAlgn="ctr"/>
                      <a:r>
                        <a:rPr lang="en-US">
                          <a:effectLst/>
                        </a:rPr>
                        <a:t>0.549731</a:t>
                      </a:r>
                    </a:p>
                  </a:txBody>
                  <a:tcPr anchor="ctr"/>
                </a:tc>
                <a:tc>
                  <a:txBody>
                    <a:bodyPr/>
                    <a:lstStyle/>
                    <a:p>
                      <a:pPr fontAlgn="ctr"/>
                      <a:r>
                        <a:rPr lang="en-US">
                          <a:effectLst/>
                        </a:rPr>
                        <a:t>-0.039791</a:t>
                      </a:r>
                    </a:p>
                  </a:txBody>
                  <a:tcPr anchor="ctr"/>
                </a:tc>
                <a:extLst>
                  <a:ext uri="{0D108BD9-81ED-4DB2-BD59-A6C34878D82A}">
                    <a16:rowId xmlns:a16="http://schemas.microsoft.com/office/drawing/2014/main" val="3048987557"/>
                  </a:ext>
                </a:extLst>
              </a:tr>
              <a:tr h="0">
                <a:tc>
                  <a:txBody>
                    <a:bodyPr/>
                    <a:lstStyle/>
                    <a:p>
                      <a:pPr algn="r" fontAlgn="ctr"/>
                      <a:r>
                        <a:rPr lang="en-US">
                          <a:effectLst/>
                        </a:rPr>
                        <a:t>brand</a:t>
                      </a:r>
                    </a:p>
                  </a:txBody>
                  <a:tcPr anchor="ctr"/>
                </a:tc>
                <a:tc>
                  <a:txBody>
                    <a:bodyPr/>
                    <a:lstStyle/>
                    <a:p>
                      <a:pPr fontAlgn="ctr"/>
                      <a:r>
                        <a:rPr lang="en-US">
                          <a:effectLst/>
                        </a:rPr>
                        <a:t>-0.378858</a:t>
                      </a:r>
                    </a:p>
                  </a:txBody>
                  <a:tcPr anchor="ctr"/>
                </a:tc>
                <a:tc>
                  <a:txBody>
                    <a:bodyPr/>
                    <a:lstStyle/>
                    <a:p>
                      <a:pPr fontAlgn="ctr"/>
                      <a:r>
                        <a:rPr lang="en-US">
                          <a:effectLst/>
                        </a:rPr>
                        <a:t>-0.438802</a:t>
                      </a:r>
                    </a:p>
                  </a:txBody>
                  <a:tcPr anchor="ctr"/>
                </a:tc>
                <a:tc>
                  <a:txBody>
                    <a:bodyPr/>
                    <a:lstStyle/>
                    <a:p>
                      <a:pPr fontAlgn="ctr"/>
                      <a:r>
                        <a:rPr lang="en-US">
                          <a:effectLst/>
                        </a:rPr>
                        <a:t>-0.432152</a:t>
                      </a:r>
                    </a:p>
                  </a:txBody>
                  <a:tcPr anchor="ctr"/>
                </a:tc>
                <a:tc>
                  <a:txBody>
                    <a:bodyPr/>
                    <a:lstStyle/>
                    <a:p>
                      <a:pPr fontAlgn="ctr"/>
                      <a:r>
                        <a:rPr lang="en-US">
                          <a:effectLst/>
                        </a:rPr>
                        <a:t>-0.037920</a:t>
                      </a:r>
                    </a:p>
                  </a:txBody>
                  <a:tcPr anchor="ctr"/>
                </a:tc>
                <a:tc>
                  <a:txBody>
                    <a:bodyPr/>
                    <a:lstStyle/>
                    <a:p>
                      <a:pPr fontAlgn="ctr"/>
                      <a:r>
                        <a:rPr lang="en-US">
                          <a:effectLst/>
                        </a:rPr>
                        <a:t>-0.413360</a:t>
                      </a:r>
                    </a:p>
                  </a:txBody>
                  <a:tcPr anchor="ctr"/>
                </a:tc>
                <a:tc>
                  <a:txBody>
                    <a:bodyPr/>
                    <a:lstStyle/>
                    <a:p>
                      <a:pPr fontAlgn="ctr"/>
                      <a:r>
                        <a:rPr lang="en-US">
                          <a:effectLst/>
                        </a:rPr>
                        <a:t>-0.404545</a:t>
                      </a:r>
                    </a:p>
                  </a:txBody>
                  <a:tcPr anchor="ctr"/>
                </a:tc>
                <a:tc>
                  <a:txBody>
                    <a:bodyPr/>
                    <a:lstStyle/>
                    <a:p>
                      <a:pPr fontAlgn="ctr"/>
                      <a:r>
                        <a:rPr lang="en-US">
                          <a:effectLst/>
                        </a:rPr>
                        <a:t>0.375770</a:t>
                      </a:r>
                    </a:p>
                  </a:txBody>
                  <a:tcPr anchor="ctr"/>
                </a:tc>
                <a:extLst>
                  <a:ext uri="{0D108BD9-81ED-4DB2-BD59-A6C34878D82A}">
                    <a16:rowId xmlns:a16="http://schemas.microsoft.com/office/drawing/2014/main" val="3064819846"/>
                  </a:ext>
                </a:extLst>
              </a:tr>
              <a:tr h="0">
                <a:tc>
                  <a:txBody>
                    <a:bodyPr/>
                    <a:lstStyle/>
                    <a:p>
                      <a:pPr algn="r" fontAlgn="ctr"/>
                      <a:r>
                        <a:rPr lang="en-US">
                          <a:effectLst/>
                        </a:rPr>
                        <a:t>product_size</a:t>
                      </a:r>
                    </a:p>
                  </a:txBody>
                  <a:tcPr anchor="ctr"/>
                </a:tc>
                <a:tc>
                  <a:txBody>
                    <a:bodyPr/>
                    <a:lstStyle/>
                    <a:p>
                      <a:pPr fontAlgn="ctr"/>
                      <a:r>
                        <a:rPr lang="en-US">
                          <a:effectLst/>
                        </a:rPr>
                        <a:t>0.505317</a:t>
                      </a:r>
                    </a:p>
                  </a:txBody>
                  <a:tcPr anchor="ctr"/>
                </a:tc>
                <a:tc>
                  <a:txBody>
                    <a:bodyPr/>
                    <a:lstStyle/>
                    <a:p>
                      <a:pPr fontAlgn="ctr"/>
                      <a:r>
                        <a:rPr lang="en-US">
                          <a:effectLst/>
                        </a:rPr>
                        <a:t>-0.252101</a:t>
                      </a:r>
                    </a:p>
                  </a:txBody>
                  <a:tcPr anchor="ctr"/>
                </a:tc>
                <a:tc>
                  <a:txBody>
                    <a:bodyPr/>
                    <a:lstStyle/>
                    <a:p>
                      <a:pPr fontAlgn="ctr"/>
                      <a:r>
                        <a:rPr lang="en-US">
                          <a:effectLst/>
                        </a:rPr>
                        <a:t>-0.488990</a:t>
                      </a:r>
                    </a:p>
                  </a:txBody>
                  <a:tcPr anchor="ctr"/>
                </a:tc>
                <a:tc>
                  <a:txBody>
                    <a:bodyPr/>
                    <a:lstStyle/>
                    <a:p>
                      <a:pPr fontAlgn="ctr"/>
                      <a:r>
                        <a:rPr lang="en-US">
                          <a:effectLst/>
                        </a:rPr>
                        <a:t>-0.020717</a:t>
                      </a:r>
                    </a:p>
                  </a:txBody>
                  <a:tcPr anchor="ctr"/>
                </a:tc>
                <a:tc>
                  <a:txBody>
                    <a:bodyPr/>
                    <a:lstStyle/>
                    <a:p>
                      <a:pPr fontAlgn="ctr"/>
                      <a:r>
                        <a:rPr lang="en-US">
                          <a:effectLst/>
                        </a:rPr>
                        <a:t>-0.218338</a:t>
                      </a:r>
                    </a:p>
                  </a:txBody>
                  <a:tcPr anchor="ctr"/>
                </a:tc>
                <a:tc>
                  <a:txBody>
                    <a:bodyPr/>
                    <a:lstStyle/>
                    <a:p>
                      <a:pPr fontAlgn="ctr"/>
                      <a:r>
                        <a:rPr lang="en-US">
                          <a:effectLst/>
                        </a:rPr>
                        <a:t>-0.034470</a:t>
                      </a:r>
                    </a:p>
                  </a:txBody>
                  <a:tcPr anchor="ctr"/>
                </a:tc>
                <a:tc>
                  <a:txBody>
                    <a:bodyPr/>
                    <a:lstStyle/>
                    <a:p>
                      <a:pPr fontAlgn="ctr"/>
                      <a:r>
                        <a:rPr lang="en-US">
                          <a:effectLst/>
                        </a:rPr>
                        <a:t>-0.626658</a:t>
                      </a:r>
                    </a:p>
                  </a:txBody>
                  <a:tcPr anchor="ctr"/>
                </a:tc>
                <a:extLst>
                  <a:ext uri="{0D108BD9-81ED-4DB2-BD59-A6C34878D82A}">
                    <a16:rowId xmlns:a16="http://schemas.microsoft.com/office/drawing/2014/main" val="4290991142"/>
                  </a:ext>
                </a:extLst>
              </a:tr>
            </a:tbl>
          </a:graphicData>
        </a:graphic>
      </p:graphicFrame>
    </p:spTree>
    <p:extLst>
      <p:ext uri="{BB962C8B-B14F-4D97-AF65-F5344CB8AC3E}">
        <p14:creationId xmlns:p14="http://schemas.microsoft.com/office/powerpoint/2010/main" val="16752128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342900" indent="-342900">
              <a:buAutoNum type="arabicPeriod"/>
            </a:pPr>
            <a:r>
              <a:rPr lang="en-US" sz="1400" b="0">
                <a:solidFill>
                  <a:schemeClr val="bg1"/>
                </a:solidFill>
              </a:rPr>
              <a:t>TRANSACTIONS PRINCIPAL COMPONENT ANALYSIS (PCA) LOADINGS.</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3" name="Picture 2">
            <a:extLst>
              <a:ext uri="{FF2B5EF4-FFF2-40B4-BE49-F238E27FC236}">
                <a16:creationId xmlns:a16="http://schemas.microsoft.com/office/drawing/2014/main" id="{2125A77F-AE70-A653-FEFB-4CF07A2A759B}"/>
              </a:ext>
            </a:extLst>
          </p:cNvPr>
          <p:cNvPicPr>
            <a:picLocks noChangeAspect="1"/>
          </p:cNvPicPr>
          <p:nvPr/>
        </p:nvPicPr>
        <p:blipFill>
          <a:blip r:embed="rId2"/>
          <a:stretch>
            <a:fillRect/>
          </a:stretch>
        </p:blipFill>
        <p:spPr>
          <a:xfrm>
            <a:off x="5571" y="830292"/>
            <a:ext cx="4593208" cy="2598708"/>
          </a:xfrm>
          <a:prstGeom prst="rect">
            <a:avLst/>
          </a:prstGeom>
        </p:spPr>
      </p:pic>
      <p:pic>
        <p:nvPicPr>
          <p:cNvPr id="4" name="Picture 3" descr="A comparison of a graph&#10;&#10;Description automatically generated">
            <a:extLst>
              <a:ext uri="{FF2B5EF4-FFF2-40B4-BE49-F238E27FC236}">
                <a16:creationId xmlns:a16="http://schemas.microsoft.com/office/drawing/2014/main" id="{63D91B8A-171B-B99F-B719-91D2090B59FB}"/>
              </a:ext>
            </a:extLst>
          </p:cNvPr>
          <p:cNvPicPr>
            <a:picLocks noChangeAspect="1"/>
          </p:cNvPicPr>
          <p:nvPr/>
        </p:nvPicPr>
        <p:blipFill>
          <a:blip r:embed="rId3"/>
          <a:stretch>
            <a:fillRect/>
          </a:stretch>
        </p:blipFill>
        <p:spPr>
          <a:xfrm>
            <a:off x="4826928" y="2227142"/>
            <a:ext cx="4267021" cy="2878168"/>
          </a:xfrm>
          <a:prstGeom prst="rect">
            <a:avLst/>
          </a:prstGeom>
        </p:spPr>
      </p:pic>
    </p:spTree>
    <p:extLst>
      <p:ext uri="{BB962C8B-B14F-4D97-AF65-F5344CB8AC3E}">
        <p14:creationId xmlns:p14="http://schemas.microsoft.com/office/powerpoint/2010/main" val="34745582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7" name="Picture 6">
            <a:extLst>
              <a:ext uri="{FF2B5EF4-FFF2-40B4-BE49-F238E27FC236}">
                <a16:creationId xmlns:a16="http://schemas.microsoft.com/office/drawing/2014/main" id="{519347D2-B642-C797-F55F-B6E0E7AD9C5F}"/>
              </a:ext>
            </a:extLst>
          </p:cNvPr>
          <p:cNvPicPr>
            <a:picLocks noChangeAspect="1"/>
          </p:cNvPicPr>
          <p:nvPr/>
        </p:nvPicPr>
        <p:blipFill>
          <a:blip r:embed="rId2"/>
          <a:stretch>
            <a:fillRect/>
          </a:stretch>
        </p:blipFill>
        <p:spPr>
          <a:xfrm>
            <a:off x="104776" y="825350"/>
            <a:ext cx="5505450" cy="4333875"/>
          </a:xfrm>
          <a:prstGeom prst="rect">
            <a:avLst/>
          </a:prstGeom>
        </p:spPr>
      </p:pic>
      <p:sp>
        <p:nvSpPr>
          <p:cNvPr id="2" name="TextBox 1">
            <a:extLst>
              <a:ext uri="{FF2B5EF4-FFF2-40B4-BE49-F238E27FC236}">
                <a16:creationId xmlns:a16="http://schemas.microsoft.com/office/drawing/2014/main" id="{D69C2AAB-AD8A-DC0E-9317-FFDCECA731D6}"/>
              </a:ext>
            </a:extLst>
          </p:cNvPr>
          <p:cNvSpPr txBox="1"/>
          <p:nvPr/>
        </p:nvSpPr>
        <p:spPr>
          <a:xfrm>
            <a:off x="6096492" y="1656383"/>
            <a:ext cx="2914907"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3 new features:</a:t>
            </a:r>
          </a:p>
          <a:p>
            <a:pPr marL="285750" lvl="1" indent="-285750">
              <a:buFont typeface="Wingdings"/>
              <a:buChar char="Ø"/>
            </a:pPr>
            <a:r>
              <a:rPr lang="en-US" dirty="0"/>
              <a:t>Size large</a:t>
            </a:r>
          </a:p>
          <a:p>
            <a:pPr marL="285750" lvl="1" indent="-285750">
              <a:buFont typeface="Wingdings"/>
              <a:buChar char="Ø"/>
            </a:pPr>
            <a:r>
              <a:rPr lang="en-US" dirty="0"/>
              <a:t>Size medium</a:t>
            </a:r>
          </a:p>
          <a:p>
            <a:pPr marL="285750" lvl="1" indent="-285750">
              <a:buFont typeface="Wingdings"/>
              <a:buChar char="Ø"/>
            </a:pPr>
            <a:r>
              <a:rPr lang="en-US" dirty="0"/>
              <a:t>Size small</a:t>
            </a:r>
          </a:p>
          <a:p>
            <a:pPr marL="285750" lvl="1" indent="-285750">
              <a:buFont typeface="Wingdings"/>
              <a:buChar char="Ø"/>
            </a:pPr>
            <a:r>
              <a:rPr lang="en-US" dirty="0"/>
              <a:t>interaction between product size and standard cost</a:t>
            </a:r>
          </a:p>
          <a:p>
            <a:pPr marL="285750" lvl="1" indent="-285750">
              <a:buFont typeface="Wingdings"/>
              <a:buChar char="Ø"/>
            </a:pPr>
            <a:endParaRPr lang="en-US" dirty="0"/>
          </a:p>
          <a:p>
            <a:pPr marL="285750" indent="-285750">
              <a:buFont typeface="Wingdings"/>
              <a:buChar char="q"/>
            </a:pPr>
            <a:r>
              <a:rPr lang="en-US" dirty="0"/>
              <a:t>Pc1</a:t>
            </a:r>
            <a:r>
              <a:rPr lang="en-US" dirty="0">
                <a:ea typeface="+mn-lt"/>
                <a:cs typeface="+mn-lt"/>
              </a:rPr>
              <a:t>: product size(0.51) and standard cost(0.55)</a:t>
            </a:r>
            <a:endParaRPr lang="en-US"/>
          </a:p>
          <a:p>
            <a:pPr marL="285750" indent="-285750">
              <a:buFont typeface="Wingdings"/>
              <a:buChar char="q"/>
            </a:pPr>
            <a:endParaRPr lang="en-US" dirty="0">
              <a:ea typeface="+mn-lt"/>
              <a:cs typeface="+mn-lt"/>
            </a:endParaRPr>
          </a:p>
          <a:p>
            <a:pPr marL="285750" indent="-285750">
              <a:buFont typeface="Wingdings"/>
              <a:buChar char="q"/>
            </a:pPr>
            <a:r>
              <a:rPr lang="en-US" dirty="0">
                <a:ea typeface="+mn-lt"/>
                <a:cs typeface="+mn-lt"/>
              </a:rPr>
              <a:t>Pc7: product size (-0.63) and standard cost(0.64)</a:t>
            </a:r>
            <a:endParaRPr lang="en-US" dirty="0"/>
          </a:p>
          <a:p>
            <a:pPr marL="285750" indent="-285750">
              <a:buFont typeface="Wingdings"/>
              <a:buChar char="q"/>
            </a:pPr>
            <a:endParaRPr lang="en-US" dirty="0"/>
          </a:p>
        </p:txBody>
      </p:sp>
    </p:spTree>
    <p:extLst>
      <p:ext uri="{BB962C8B-B14F-4D97-AF65-F5344CB8AC3E}">
        <p14:creationId xmlns:p14="http://schemas.microsoft.com/office/powerpoint/2010/main" val="42585006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9" name="Picture 8" descr="A screenshot of a screen&#10;&#10;Description automatically generated">
            <a:extLst>
              <a:ext uri="{FF2B5EF4-FFF2-40B4-BE49-F238E27FC236}">
                <a16:creationId xmlns:a16="http://schemas.microsoft.com/office/drawing/2014/main" id="{84ACC6A6-003A-F7BE-DAAD-AE1B262C8964}"/>
              </a:ext>
            </a:extLst>
          </p:cNvPr>
          <p:cNvPicPr>
            <a:picLocks noChangeAspect="1"/>
          </p:cNvPicPr>
          <p:nvPr/>
        </p:nvPicPr>
        <p:blipFill>
          <a:blip r:embed="rId2"/>
          <a:stretch>
            <a:fillRect/>
          </a:stretch>
        </p:blipFill>
        <p:spPr>
          <a:xfrm>
            <a:off x="-19946" y="819509"/>
            <a:ext cx="5765675" cy="4086765"/>
          </a:xfrm>
          <a:prstGeom prst="rect">
            <a:avLst/>
          </a:prstGeom>
        </p:spPr>
      </p:pic>
      <p:sp>
        <p:nvSpPr>
          <p:cNvPr id="2" name="TextBox 1">
            <a:extLst>
              <a:ext uri="{FF2B5EF4-FFF2-40B4-BE49-F238E27FC236}">
                <a16:creationId xmlns:a16="http://schemas.microsoft.com/office/drawing/2014/main" id="{23038494-D79F-1F1E-4037-0C902B687FC3}"/>
              </a:ext>
            </a:extLst>
          </p:cNvPr>
          <p:cNvSpPr txBox="1"/>
          <p:nvPr/>
        </p:nvSpPr>
        <p:spPr>
          <a:xfrm>
            <a:off x="6349042" y="2138273"/>
            <a:ext cx="274320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18 new features:​</a:t>
            </a:r>
            <a:endParaRPr lang="en-US"/>
          </a:p>
          <a:p>
            <a:pPr marL="285750" lvl="1" indent="-285750">
              <a:buFont typeface="Wingdings,Sans-Serif"/>
              <a:buChar char="Ø"/>
            </a:pPr>
            <a:r>
              <a:rPr lang="en-US" dirty="0"/>
              <a:t>One hot </a:t>
            </a:r>
            <a:r>
              <a:rPr lang="en-US"/>
              <a:t>encoding interactions.</a:t>
            </a:r>
          </a:p>
          <a:p>
            <a:pPr marL="285750" lvl="1" indent="-285750">
              <a:buFont typeface="Wingdings,Sans-Serif"/>
              <a:buChar char="Ø"/>
            </a:pPr>
            <a:r>
              <a:rPr lang="en-US"/>
              <a:t>Pc2</a:t>
            </a:r>
            <a:r>
              <a:rPr lang="en-US">
                <a:ea typeface="+mn-lt"/>
                <a:cs typeface="+mn-lt"/>
              </a:rPr>
              <a:t>: product id(0.66), product </a:t>
            </a:r>
            <a:r>
              <a:rPr lang="en-US" dirty="0">
                <a:ea typeface="+mn-lt"/>
                <a:cs typeface="+mn-lt"/>
              </a:rPr>
              <a:t>line(0.43), brand(-0.44)</a:t>
            </a:r>
            <a:endParaRPr lang="en-US"/>
          </a:p>
          <a:p>
            <a:pPr marL="285750" indent="-285750">
              <a:buFont typeface="Wingdings,Sans-Serif"/>
              <a:buChar char="q"/>
            </a:pPr>
            <a:endParaRPr lang="en-US" dirty="0"/>
          </a:p>
        </p:txBody>
      </p:sp>
    </p:spTree>
    <p:extLst>
      <p:ext uri="{BB962C8B-B14F-4D97-AF65-F5344CB8AC3E}">
        <p14:creationId xmlns:p14="http://schemas.microsoft.com/office/powerpoint/2010/main" val="81044218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10" name="Picture 9" descr="A screen shot of a graph&#10;&#10;Description automatically generated">
            <a:extLst>
              <a:ext uri="{FF2B5EF4-FFF2-40B4-BE49-F238E27FC236}">
                <a16:creationId xmlns:a16="http://schemas.microsoft.com/office/drawing/2014/main" id="{AB1A4E86-B0EA-82A0-BE1C-7F451932EB5B}"/>
              </a:ext>
            </a:extLst>
          </p:cNvPr>
          <p:cNvPicPr>
            <a:picLocks noChangeAspect="1"/>
          </p:cNvPicPr>
          <p:nvPr/>
        </p:nvPicPr>
        <p:blipFill>
          <a:blip r:embed="rId2"/>
          <a:stretch>
            <a:fillRect/>
          </a:stretch>
        </p:blipFill>
        <p:spPr>
          <a:xfrm>
            <a:off x="-1623" y="830292"/>
            <a:ext cx="3971397" cy="4151463"/>
          </a:xfrm>
          <a:prstGeom prst="rect">
            <a:avLst/>
          </a:prstGeom>
        </p:spPr>
      </p:pic>
      <p:sp>
        <p:nvSpPr>
          <p:cNvPr id="2" name="TextBox 1">
            <a:extLst>
              <a:ext uri="{FF2B5EF4-FFF2-40B4-BE49-F238E27FC236}">
                <a16:creationId xmlns:a16="http://schemas.microsoft.com/office/drawing/2014/main" id="{41E99000-48A2-362D-27F2-3679A12BDD30}"/>
              </a:ext>
            </a:extLst>
          </p:cNvPr>
          <p:cNvSpPr txBox="1"/>
          <p:nvPr/>
        </p:nvSpPr>
        <p:spPr>
          <a:xfrm>
            <a:off x="6208862" y="2343150"/>
            <a:ext cx="27432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8 new features: </a:t>
            </a:r>
          </a:p>
          <a:p>
            <a:pPr marL="285750" lvl="1" indent="-285750">
              <a:buFont typeface="Wingdings,Sans-Serif"/>
              <a:buChar char="Ø"/>
            </a:pPr>
            <a:r>
              <a:rPr lang="en-US" dirty="0"/>
              <a:t>interaction between; </a:t>
            </a:r>
            <a:r>
              <a:rPr lang="en-US" dirty="0">
                <a:ea typeface="+mn-lt"/>
                <a:cs typeface="+mn-lt"/>
              </a:rPr>
              <a:t> </a:t>
            </a:r>
          </a:p>
          <a:p>
            <a:pPr marL="285750" lvl="2" indent="-285750">
              <a:buFont typeface="Wingdings"/>
              <a:buChar char="§"/>
            </a:pPr>
            <a:r>
              <a:rPr lang="en-US">
                <a:ea typeface="+mn-lt"/>
                <a:cs typeface="+mn-lt"/>
              </a:rPr>
              <a:t>product size(-0.49)</a:t>
            </a:r>
          </a:p>
          <a:p>
            <a:pPr marL="285750" lvl="2" indent="-285750">
              <a:buFont typeface="Wingdings"/>
              <a:buChar char="§"/>
            </a:pPr>
            <a:r>
              <a:rPr lang="en-US" dirty="0">
                <a:ea typeface="+mn-lt"/>
                <a:cs typeface="+mn-lt"/>
              </a:rPr>
              <a:t>product class(-0.47)</a:t>
            </a:r>
          </a:p>
          <a:p>
            <a:pPr marL="285750" lvl="2" indent="-285750">
              <a:buFont typeface="Wingdings"/>
              <a:buChar char="§"/>
            </a:pPr>
            <a:r>
              <a:rPr lang="en-US" dirty="0">
                <a:ea typeface="+mn-lt"/>
                <a:cs typeface="+mn-lt"/>
              </a:rPr>
              <a:t>Product id (-0.45)</a:t>
            </a:r>
            <a:endParaRPr lang="en-US" dirty="0"/>
          </a:p>
          <a:p>
            <a:pPr marL="285750" lvl="2" indent="-285750">
              <a:buFont typeface="Wingdings"/>
              <a:buChar char="§"/>
            </a:pPr>
            <a:endParaRPr lang="en-US" dirty="0"/>
          </a:p>
          <a:p>
            <a:pPr marL="285750" lvl="1" indent="-285750">
              <a:buFont typeface="Wingdings,Sans-Serif"/>
              <a:buChar char="Ø"/>
            </a:pPr>
            <a:r>
              <a:rPr lang="en-US" dirty="0"/>
              <a:t>PC3</a:t>
            </a:r>
          </a:p>
          <a:p>
            <a:pPr marL="285750" indent="-285750">
              <a:buFont typeface="Wingdings,Sans-Serif"/>
              <a:buChar char="q"/>
            </a:pPr>
            <a:endParaRPr lang="en-US" dirty="0"/>
          </a:p>
          <a:p>
            <a:endParaRPr lang="en-US" dirty="0"/>
          </a:p>
        </p:txBody>
      </p:sp>
    </p:spTree>
    <p:extLst>
      <p:ext uri="{BB962C8B-B14F-4D97-AF65-F5344CB8AC3E}">
        <p14:creationId xmlns:p14="http://schemas.microsoft.com/office/powerpoint/2010/main" val="24753397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205025"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TRANSACTION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graphicFrame>
        <p:nvGraphicFramePr>
          <p:cNvPr id="3" name="Table 2">
            <a:extLst>
              <a:ext uri="{FF2B5EF4-FFF2-40B4-BE49-F238E27FC236}">
                <a16:creationId xmlns:a16="http://schemas.microsoft.com/office/drawing/2014/main" id="{28522790-CFAA-1249-A0C9-C9E035D2ABB1}"/>
              </a:ext>
            </a:extLst>
          </p:cNvPr>
          <p:cNvGraphicFramePr>
            <a:graphicFrameLocks noGrp="1"/>
          </p:cNvGraphicFramePr>
          <p:nvPr>
            <p:extLst>
              <p:ext uri="{D42A27DB-BD31-4B8C-83A1-F6EECF244321}">
                <p14:modId xmlns:p14="http://schemas.microsoft.com/office/powerpoint/2010/main" val="3835198675"/>
              </p:ext>
            </p:extLst>
          </p:nvPr>
        </p:nvGraphicFramePr>
        <p:xfrm>
          <a:off x="0" y="1705945"/>
          <a:ext cx="9144000" cy="3413760"/>
        </p:xfrm>
        <a:graphic>
          <a:graphicData uri="http://schemas.openxmlformats.org/drawingml/2006/table">
            <a:tbl>
              <a:tblPr bandRow="1">
                <a:tableStyleId>{284E427A-3D55-4303-BF80-6455036E1DE7}</a:tableStyleId>
              </a:tblPr>
              <a:tblGrid>
                <a:gridCol w="1016000">
                  <a:extLst>
                    <a:ext uri="{9D8B030D-6E8A-4147-A177-3AD203B41FA5}">
                      <a16:colId xmlns:a16="http://schemas.microsoft.com/office/drawing/2014/main" val="1993402200"/>
                    </a:ext>
                  </a:extLst>
                </a:gridCol>
                <a:gridCol w="1016000">
                  <a:extLst>
                    <a:ext uri="{9D8B030D-6E8A-4147-A177-3AD203B41FA5}">
                      <a16:colId xmlns:a16="http://schemas.microsoft.com/office/drawing/2014/main" val="1525978423"/>
                    </a:ext>
                  </a:extLst>
                </a:gridCol>
                <a:gridCol w="1016000">
                  <a:extLst>
                    <a:ext uri="{9D8B030D-6E8A-4147-A177-3AD203B41FA5}">
                      <a16:colId xmlns:a16="http://schemas.microsoft.com/office/drawing/2014/main" val="1705404018"/>
                    </a:ext>
                  </a:extLst>
                </a:gridCol>
                <a:gridCol w="1016000">
                  <a:extLst>
                    <a:ext uri="{9D8B030D-6E8A-4147-A177-3AD203B41FA5}">
                      <a16:colId xmlns:a16="http://schemas.microsoft.com/office/drawing/2014/main" val="1981574154"/>
                    </a:ext>
                  </a:extLst>
                </a:gridCol>
                <a:gridCol w="1016000">
                  <a:extLst>
                    <a:ext uri="{9D8B030D-6E8A-4147-A177-3AD203B41FA5}">
                      <a16:colId xmlns:a16="http://schemas.microsoft.com/office/drawing/2014/main" val="639942755"/>
                    </a:ext>
                  </a:extLst>
                </a:gridCol>
                <a:gridCol w="1016000">
                  <a:extLst>
                    <a:ext uri="{9D8B030D-6E8A-4147-A177-3AD203B41FA5}">
                      <a16:colId xmlns:a16="http://schemas.microsoft.com/office/drawing/2014/main" val="467810776"/>
                    </a:ext>
                  </a:extLst>
                </a:gridCol>
                <a:gridCol w="1016000">
                  <a:extLst>
                    <a:ext uri="{9D8B030D-6E8A-4147-A177-3AD203B41FA5}">
                      <a16:colId xmlns:a16="http://schemas.microsoft.com/office/drawing/2014/main" val="2878921224"/>
                    </a:ext>
                  </a:extLst>
                </a:gridCol>
                <a:gridCol w="1016000">
                  <a:extLst>
                    <a:ext uri="{9D8B030D-6E8A-4147-A177-3AD203B41FA5}">
                      <a16:colId xmlns:a16="http://schemas.microsoft.com/office/drawing/2014/main" val="3296366243"/>
                    </a:ext>
                  </a:extLst>
                </a:gridCol>
                <a:gridCol w="1016000">
                  <a:extLst>
                    <a:ext uri="{9D8B030D-6E8A-4147-A177-3AD203B41FA5}">
                      <a16:colId xmlns:a16="http://schemas.microsoft.com/office/drawing/2014/main" val="942064792"/>
                    </a:ext>
                  </a:extLst>
                </a:gridCol>
              </a:tblGrid>
              <a:tr h="0">
                <a:tc>
                  <a:txBody>
                    <a:bodyPr/>
                    <a:lstStyle/>
                    <a:p>
                      <a:pPr algn="r" fontAlgn="ctr"/>
                      <a:endParaRPr lang="en-US">
                        <a:effectLst/>
                      </a:endParaRPr>
                    </a:p>
                  </a:txBody>
                  <a:tcPr anchor="ctr"/>
                </a:tc>
                <a:tc>
                  <a:txBody>
                    <a:bodyPr/>
                    <a:lstStyle/>
                    <a:p>
                      <a:pPr algn="r" fontAlgn="ctr"/>
                      <a:r>
                        <a:rPr lang="en-US">
                          <a:effectLst/>
                        </a:rPr>
                        <a:t>transaction_id</a:t>
                      </a:r>
                    </a:p>
                  </a:txBody>
                  <a:tcPr anchor="ctr"/>
                </a:tc>
                <a:tc>
                  <a:txBody>
                    <a:bodyPr/>
                    <a:lstStyle/>
                    <a:p>
                      <a:pPr algn="r" fontAlgn="ctr"/>
                      <a:r>
                        <a:rPr lang="en-US">
                          <a:effectLst/>
                        </a:rPr>
                        <a:t>product_id</a:t>
                      </a:r>
                    </a:p>
                  </a:txBody>
                  <a:tcPr anchor="ctr"/>
                </a:tc>
                <a:tc>
                  <a:txBody>
                    <a:bodyPr/>
                    <a:lstStyle/>
                    <a:p>
                      <a:pPr algn="r" fontAlgn="ctr"/>
                      <a:r>
                        <a:rPr lang="en-US">
                          <a:effectLst/>
                        </a:rPr>
                        <a:t>customer_id</a:t>
                      </a:r>
                    </a:p>
                  </a:txBody>
                  <a:tcPr anchor="ctr"/>
                </a:tc>
                <a:tc>
                  <a:txBody>
                    <a:bodyPr/>
                    <a:lstStyle/>
                    <a:p>
                      <a:pPr algn="r" fontAlgn="ctr"/>
                      <a:r>
                        <a:rPr lang="en-US">
                          <a:effectLst/>
                        </a:rPr>
                        <a:t>transaction_date</a:t>
                      </a:r>
                    </a:p>
                  </a:txBody>
                  <a:tcPr anchor="ctr"/>
                </a:tc>
                <a:tc>
                  <a:txBody>
                    <a:bodyPr/>
                    <a:lstStyle/>
                    <a:p>
                      <a:pPr algn="r" fontAlgn="ctr"/>
                      <a:r>
                        <a:rPr lang="en-US">
                          <a:effectLst/>
                        </a:rPr>
                        <a:t>online_order</a:t>
                      </a:r>
                    </a:p>
                  </a:txBody>
                  <a:tcPr anchor="ctr"/>
                </a:tc>
                <a:tc>
                  <a:txBody>
                    <a:bodyPr/>
                    <a:lstStyle/>
                    <a:p>
                      <a:pPr algn="r" fontAlgn="ctr"/>
                      <a:r>
                        <a:rPr lang="en-US">
                          <a:effectLst/>
                        </a:rPr>
                        <a:t>list_price</a:t>
                      </a:r>
                    </a:p>
                  </a:txBody>
                  <a:tcPr anchor="ctr"/>
                </a:tc>
                <a:tc>
                  <a:txBody>
                    <a:bodyPr/>
                    <a:lstStyle/>
                    <a:p>
                      <a:pPr algn="r" fontAlgn="ctr"/>
                      <a:r>
                        <a:rPr lang="en-US">
                          <a:effectLst/>
                        </a:rPr>
                        <a:t>standard_cost</a:t>
                      </a:r>
                    </a:p>
                  </a:txBody>
                  <a:tcPr anchor="ctr"/>
                </a:tc>
                <a:tc>
                  <a:txBody>
                    <a:bodyPr/>
                    <a:lstStyle/>
                    <a:p>
                      <a:pPr algn="r" fontAlgn="ctr"/>
                      <a:r>
                        <a:rPr lang="en-US">
                          <a:effectLst/>
                        </a:rPr>
                        <a:t>product_first_sold_date</a:t>
                      </a:r>
                    </a:p>
                  </a:txBody>
                  <a:tcPr anchor="ctr"/>
                </a:tc>
                <a:extLst>
                  <a:ext uri="{0D108BD9-81ED-4DB2-BD59-A6C34878D82A}">
                    <a16:rowId xmlns:a16="http://schemas.microsoft.com/office/drawing/2014/main" val="4179213321"/>
                  </a:ext>
                </a:extLst>
              </a:tr>
              <a:tr h="0">
                <a:tc>
                  <a:txBody>
                    <a:bodyPr/>
                    <a:lstStyle/>
                    <a:p>
                      <a:pPr algn="r" fontAlgn="ctr"/>
                      <a:r>
                        <a:rPr lang="en-US">
                          <a:effectLst/>
                        </a:rPr>
                        <a:t>count</a:t>
                      </a:r>
                    </a:p>
                  </a:txBody>
                  <a:tcPr anchor="ctr"/>
                </a:tc>
                <a:tc>
                  <a:txBody>
                    <a:bodyPr/>
                    <a:lstStyle/>
                    <a:p>
                      <a:pPr fontAlgn="ctr"/>
                      <a:r>
                        <a:rPr lang="en-US">
                          <a:effectLst/>
                        </a:rPr>
                        <a:t>20000.000000</a:t>
                      </a:r>
                    </a:p>
                  </a:txBody>
                  <a:tcPr anchor="ctr"/>
                </a:tc>
                <a:tc>
                  <a:txBody>
                    <a:bodyPr/>
                    <a:lstStyle/>
                    <a:p>
                      <a:pPr fontAlgn="ctr"/>
                      <a:r>
                        <a:rPr lang="en-US">
                          <a:effectLst/>
                        </a:rPr>
                        <a:t>20000.00000</a:t>
                      </a:r>
                    </a:p>
                  </a:txBody>
                  <a:tcPr anchor="ctr"/>
                </a:tc>
                <a:tc>
                  <a:txBody>
                    <a:bodyPr/>
                    <a:lstStyle/>
                    <a:p>
                      <a:pPr fontAlgn="ctr"/>
                      <a:r>
                        <a:rPr lang="en-US">
                          <a:effectLst/>
                        </a:rPr>
                        <a:t>20000.000000</a:t>
                      </a:r>
                    </a:p>
                  </a:txBody>
                  <a:tcPr anchor="ctr"/>
                </a:tc>
                <a:tc>
                  <a:txBody>
                    <a:bodyPr/>
                    <a:lstStyle/>
                    <a:p>
                      <a:pPr fontAlgn="ctr"/>
                      <a:r>
                        <a:rPr lang="en-US">
                          <a:effectLst/>
                        </a:rPr>
                        <a:t>20000</a:t>
                      </a:r>
                    </a:p>
                  </a:txBody>
                  <a:tcPr anchor="ctr"/>
                </a:tc>
                <a:tc>
                  <a:txBody>
                    <a:bodyPr/>
                    <a:lstStyle/>
                    <a:p>
                      <a:pPr fontAlgn="ctr"/>
                      <a:r>
                        <a:rPr lang="en-US">
                          <a:effectLst/>
                        </a:rPr>
                        <a:t>19640.000000</a:t>
                      </a:r>
                    </a:p>
                  </a:txBody>
                  <a:tcPr anchor="ctr"/>
                </a:tc>
                <a:tc>
                  <a:txBody>
                    <a:bodyPr/>
                    <a:lstStyle/>
                    <a:p>
                      <a:pPr fontAlgn="ctr"/>
                      <a:r>
                        <a:rPr lang="en-US">
                          <a:effectLst/>
                        </a:rPr>
                        <a:t>20000.000000</a:t>
                      </a:r>
                    </a:p>
                  </a:txBody>
                  <a:tcPr anchor="ctr"/>
                </a:tc>
                <a:tc>
                  <a:txBody>
                    <a:bodyPr/>
                    <a:lstStyle/>
                    <a:p>
                      <a:pPr fontAlgn="ctr"/>
                      <a:r>
                        <a:rPr lang="en-US">
                          <a:effectLst/>
                        </a:rPr>
                        <a:t>19803.000000</a:t>
                      </a:r>
                    </a:p>
                  </a:txBody>
                  <a:tcPr anchor="ctr"/>
                </a:tc>
                <a:tc>
                  <a:txBody>
                    <a:bodyPr/>
                    <a:lstStyle/>
                    <a:p>
                      <a:pPr fontAlgn="ctr"/>
                      <a:r>
                        <a:rPr lang="en-US">
                          <a:effectLst/>
                        </a:rPr>
                        <a:t>19803.000000</a:t>
                      </a:r>
                    </a:p>
                  </a:txBody>
                  <a:tcPr anchor="ctr"/>
                </a:tc>
                <a:extLst>
                  <a:ext uri="{0D108BD9-81ED-4DB2-BD59-A6C34878D82A}">
                    <a16:rowId xmlns:a16="http://schemas.microsoft.com/office/drawing/2014/main" val="1806842451"/>
                  </a:ext>
                </a:extLst>
              </a:tr>
              <a:tr h="0">
                <a:tc>
                  <a:txBody>
                    <a:bodyPr/>
                    <a:lstStyle/>
                    <a:p>
                      <a:pPr algn="r" fontAlgn="ctr"/>
                      <a:r>
                        <a:rPr lang="en-US">
                          <a:effectLst/>
                        </a:rPr>
                        <a:t>mean</a:t>
                      </a:r>
                    </a:p>
                  </a:txBody>
                  <a:tcPr anchor="ctr"/>
                </a:tc>
                <a:tc>
                  <a:txBody>
                    <a:bodyPr/>
                    <a:lstStyle/>
                    <a:p>
                      <a:pPr fontAlgn="ctr"/>
                      <a:r>
                        <a:rPr lang="en-US">
                          <a:effectLst/>
                        </a:rPr>
                        <a:t>10000.500000</a:t>
                      </a:r>
                    </a:p>
                  </a:txBody>
                  <a:tcPr anchor="ctr"/>
                </a:tc>
                <a:tc>
                  <a:txBody>
                    <a:bodyPr/>
                    <a:lstStyle/>
                    <a:p>
                      <a:pPr fontAlgn="ctr"/>
                      <a:r>
                        <a:rPr lang="en-US">
                          <a:effectLst/>
                        </a:rPr>
                        <a:t>45.36465</a:t>
                      </a:r>
                    </a:p>
                  </a:txBody>
                  <a:tcPr anchor="ctr"/>
                </a:tc>
                <a:tc>
                  <a:txBody>
                    <a:bodyPr/>
                    <a:lstStyle/>
                    <a:p>
                      <a:pPr fontAlgn="ctr"/>
                      <a:r>
                        <a:rPr lang="en-US">
                          <a:effectLst/>
                        </a:rPr>
                        <a:t>1738.246050</a:t>
                      </a:r>
                    </a:p>
                  </a:txBody>
                  <a:tcPr anchor="ctr"/>
                </a:tc>
                <a:tc>
                  <a:txBody>
                    <a:bodyPr/>
                    <a:lstStyle/>
                    <a:p>
                      <a:pPr fontAlgn="ctr"/>
                      <a:r>
                        <a:rPr lang="en-US">
                          <a:effectLst/>
                        </a:rPr>
                        <a:t>2017-07-01 14:08:05.280000</a:t>
                      </a:r>
                    </a:p>
                  </a:txBody>
                  <a:tcPr anchor="ctr"/>
                </a:tc>
                <a:tc>
                  <a:txBody>
                    <a:bodyPr/>
                    <a:lstStyle/>
                    <a:p>
                      <a:pPr fontAlgn="ctr"/>
                      <a:r>
                        <a:rPr lang="en-US">
                          <a:effectLst/>
                        </a:rPr>
                        <a:t>0.500458</a:t>
                      </a:r>
                    </a:p>
                  </a:txBody>
                  <a:tcPr anchor="ctr"/>
                </a:tc>
                <a:tc>
                  <a:txBody>
                    <a:bodyPr/>
                    <a:lstStyle/>
                    <a:p>
                      <a:pPr fontAlgn="ctr"/>
                      <a:r>
                        <a:rPr lang="en-US">
                          <a:effectLst/>
                        </a:rPr>
                        <a:t>1107.829449</a:t>
                      </a:r>
                    </a:p>
                  </a:txBody>
                  <a:tcPr anchor="ctr"/>
                </a:tc>
                <a:tc>
                  <a:txBody>
                    <a:bodyPr/>
                    <a:lstStyle/>
                    <a:p>
                      <a:pPr fontAlgn="ctr"/>
                      <a:r>
                        <a:rPr lang="en-US">
                          <a:effectLst/>
                        </a:rPr>
                        <a:t>556.046951</a:t>
                      </a:r>
                    </a:p>
                  </a:txBody>
                  <a:tcPr anchor="ctr"/>
                </a:tc>
                <a:tc>
                  <a:txBody>
                    <a:bodyPr/>
                    <a:lstStyle/>
                    <a:p>
                      <a:pPr fontAlgn="ctr"/>
                      <a:r>
                        <a:rPr lang="en-US">
                          <a:effectLst/>
                        </a:rPr>
                        <a:t>38199.776549</a:t>
                      </a:r>
                    </a:p>
                  </a:txBody>
                  <a:tcPr anchor="ctr"/>
                </a:tc>
                <a:extLst>
                  <a:ext uri="{0D108BD9-81ED-4DB2-BD59-A6C34878D82A}">
                    <a16:rowId xmlns:a16="http://schemas.microsoft.com/office/drawing/2014/main" val="3286825875"/>
                  </a:ext>
                </a:extLst>
              </a:tr>
              <a:tr h="0">
                <a:tc>
                  <a:txBody>
                    <a:bodyPr/>
                    <a:lstStyle/>
                    <a:p>
                      <a:pPr algn="r" fontAlgn="ctr"/>
                      <a:r>
                        <a:rPr lang="en-US">
                          <a:effectLst/>
                        </a:rPr>
                        <a:t>min</a:t>
                      </a:r>
                    </a:p>
                  </a:txBody>
                  <a:tcPr anchor="ctr"/>
                </a:tc>
                <a:tc>
                  <a:txBody>
                    <a:bodyPr/>
                    <a:lstStyle/>
                    <a:p>
                      <a:pPr fontAlgn="ctr"/>
                      <a:r>
                        <a:rPr lang="en-US">
                          <a:effectLst/>
                        </a:rPr>
                        <a:t>1.000000</a:t>
                      </a:r>
                    </a:p>
                  </a:txBody>
                  <a:tcPr anchor="ctr"/>
                </a:tc>
                <a:tc>
                  <a:txBody>
                    <a:bodyPr/>
                    <a:lstStyle/>
                    <a:p>
                      <a:pPr fontAlgn="ctr"/>
                      <a:r>
                        <a:rPr lang="en-US">
                          <a:effectLst/>
                        </a:rPr>
                        <a:t>0.00000</a:t>
                      </a:r>
                    </a:p>
                  </a:txBody>
                  <a:tcPr anchor="ctr"/>
                </a:tc>
                <a:tc>
                  <a:txBody>
                    <a:bodyPr/>
                    <a:lstStyle/>
                    <a:p>
                      <a:pPr fontAlgn="ctr"/>
                      <a:r>
                        <a:rPr lang="en-US">
                          <a:effectLst/>
                        </a:rPr>
                        <a:t>1.000000</a:t>
                      </a:r>
                    </a:p>
                  </a:txBody>
                  <a:tcPr anchor="ctr"/>
                </a:tc>
                <a:tc>
                  <a:txBody>
                    <a:bodyPr/>
                    <a:lstStyle/>
                    <a:p>
                      <a:pPr fontAlgn="ctr"/>
                      <a:r>
                        <a:rPr lang="en-US">
                          <a:effectLst/>
                        </a:rPr>
                        <a:t>2017-01-01 00:00:00</a:t>
                      </a:r>
                    </a:p>
                  </a:txBody>
                  <a:tcPr anchor="ctr"/>
                </a:tc>
                <a:tc>
                  <a:txBody>
                    <a:bodyPr/>
                    <a:lstStyle/>
                    <a:p>
                      <a:pPr fontAlgn="ctr"/>
                      <a:r>
                        <a:rPr lang="en-US">
                          <a:effectLst/>
                        </a:rPr>
                        <a:t>0.000000</a:t>
                      </a:r>
                    </a:p>
                  </a:txBody>
                  <a:tcPr anchor="ctr"/>
                </a:tc>
                <a:tc>
                  <a:txBody>
                    <a:bodyPr/>
                    <a:lstStyle/>
                    <a:p>
                      <a:pPr fontAlgn="ctr"/>
                      <a:r>
                        <a:rPr lang="en-US">
                          <a:effectLst/>
                        </a:rPr>
                        <a:t>12.010000</a:t>
                      </a:r>
                    </a:p>
                  </a:txBody>
                  <a:tcPr anchor="ctr"/>
                </a:tc>
                <a:tc>
                  <a:txBody>
                    <a:bodyPr/>
                    <a:lstStyle/>
                    <a:p>
                      <a:pPr fontAlgn="ctr"/>
                      <a:r>
                        <a:rPr lang="en-US">
                          <a:effectLst/>
                        </a:rPr>
                        <a:t>7.210000</a:t>
                      </a:r>
                    </a:p>
                  </a:txBody>
                  <a:tcPr anchor="ctr"/>
                </a:tc>
                <a:tc>
                  <a:txBody>
                    <a:bodyPr/>
                    <a:lstStyle/>
                    <a:p>
                      <a:pPr fontAlgn="ctr"/>
                      <a:r>
                        <a:rPr lang="en-US">
                          <a:effectLst/>
                        </a:rPr>
                        <a:t>33259.000000</a:t>
                      </a:r>
                    </a:p>
                  </a:txBody>
                  <a:tcPr anchor="ctr"/>
                </a:tc>
                <a:extLst>
                  <a:ext uri="{0D108BD9-81ED-4DB2-BD59-A6C34878D82A}">
                    <a16:rowId xmlns:a16="http://schemas.microsoft.com/office/drawing/2014/main" val="2152422014"/>
                  </a:ext>
                </a:extLst>
              </a:tr>
              <a:tr h="0">
                <a:tc>
                  <a:txBody>
                    <a:bodyPr/>
                    <a:lstStyle/>
                    <a:p>
                      <a:pPr algn="r" fontAlgn="ctr"/>
                      <a:r>
                        <a:rPr lang="en-US">
                          <a:effectLst/>
                        </a:rPr>
                        <a:t>25%</a:t>
                      </a:r>
                    </a:p>
                  </a:txBody>
                  <a:tcPr anchor="ctr"/>
                </a:tc>
                <a:tc>
                  <a:txBody>
                    <a:bodyPr/>
                    <a:lstStyle/>
                    <a:p>
                      <a:pPr fontAlgn="ctr"/>
                      <a:r>
                        <a:rPr lang="en-US">
                          <a:effectLst/>
                        </a:rPr>
                        <a:t>5000.750000</a:t>
                      </a:r>
                    </a:p>
                  </a:txBody>
                  <a:tcPr anchor="ctr"/>
                </a:tc>
                <a:tc>
                  <a:txBody>
                    <a:bodyPr/>
                    <a:lstStyle/>
                    <a:p>
                      <a:pPr fontAlgn="ctr"/>
                      <a:r>
                        <a:rPr lang="en-US">
                          <a:effectLst/>
                        </a:rPr>
                        <a:t>18.00000</a:t>
                      </a:r>
                    </a:p>
                  </a:txBody>
                  <a:tcPr anchor="ctr"/>
                </a:tc>
                <a:tc>
                  <a:txBody>
                    <a:bodyPr/>
                    <a:lstStyle/>
                    <a:p>
                      <a:pPr fontAlgn="ctr"/>
                      <a:r>
                        <a:rPr lang="en-US">
                          <a:effectLst/>
                        </a:rPr>
                        <a:t>857.750000</a:t>
                      </a:r>
                    </a:p>
                  </a:txBody>
                  <a:tcPr anchor="ctr"/>
                </a:tc>
                <a:tc>
                  <a:txBody>
                    <a:bodyPr/>
                    <a:lstStyle/>
                    <a:p>
                      <a:pPr fontAlgn="ctr"/>
                      <a:r>
                        <a:rPr lang="en-US">
                          <a:effectLst/>
                        </a:rPr>
                        <a:t>2017-04-01 00:00:00</a:t>
                      </a:r>
                    </a:p>
                  </a:txBody>
                  <a:tcPr anchor="ctr"/>
                </a:tc>
                <a:tc>
                  <a:txBody>
                    <a:bodyPr/>
                    <a:lstStyle/>
                    <a:p>
                      <a:pPr fontAlgn="ctr"/>
                      <a:r>
                        <a:rPr lang="en-US">
                          <a:effectLst/>
                        </a:rPr>
                        <a:t>0.000000</a:t>
                      </a:r>
                    </a:p>
                  </a:txBody>
                  <a:tcPr anchor="ctr"/>
                </a:tc>
                <a:tc>
                  <a:txBody>
                    <a:bodyPr/>
                    <a:lstStyle/>
                    <a:p>
                      <a:pPr fontAlgn="ctr"/>
                      <a:r>
                        <a:rPr lang="en-US">
                          <a:effectLst/>
                        </a:rPr>
                        <a:t>575.270000</a:t>
                      </a:r>
                    </a:p>
                  </a:txBody>
                  <a:tcPr anchor="ctr"/>
                </a:tc>
                <a:tc>
                  <a:txBody>
                    <a:bodyPr/>
                    <a:lstStyle/>
                    <a:p>
                      <a:pPr fontAlgn="ctr"/>
                      <a:r>
                        <a:rPr lang="en-US">
                          <a:effectLst/>
                        </a:rPr>
                        <a:t>215.140000</a:t>
                      </a:r>
                    </a:p>
                  </a:txBody>
                  <a:tcPr anchor="ctr"/>
                </a:tc>
                <a:tc>
                  <a:txBody>
                    <a:bodyPr/>
                    <a:lstStyle/>
                    <a:p>
                      <a:pPr fontAlgn="ctr"/>
                      <a:r>
                        <a:rPr lang="en-US">
                          <a:effectLst/>
                        </a:rPr>
                        <a:t>35667.000000</a:t>
                      </a:r>
                    </a:p>
                  </a:txBody>
                  <a:tcPr anchor="ctr"/>
                </a:tc>
                <a:extLst>
                  <a:ext uri="{0D108BD9-81ED-4DB2-BD59-A6C34878D82A}">
                    <a16:rowId xmlns:a16="http://schemas.microsoft.com/office/drawing/2014/main" val="455525236"/>
                  </a:ext>
                </a:extLst>
              </a:tr>
              <a:tr h="0">
                <a:tc>
                  <a:txBody>
                    <a:bodyPr/>
                    <a:lstStyle/>
                    <a:p>
                      <a:pPr algn="r" fontAlgn="ctr"/>
                      <a:r>
                        <a:rPr lang="en-US">
                          <a:effectLst/>
                        </a:rPr>
                        <a:t>50%</a:t>
                      </a:r>
                    </a:p>
                  </a:txBody>
                  <a:tcPr anchor="ctr"/>
                </a:tc>
                <a:tc>
                  <a:txBody>
                    <a:bodyPr/>
                    <a:lstStyle/>
                    <a:p>
                      <a:pPr fontAlgn="ctr"/>
                      <a:r>
                        <a:rPr lang="en-US">
                          <a:effectLst/>
                        </a:rPr>
                        <a:t>10000.500000</a:t>
                      </a:r>
                    </a:p>
                  </a:txBody>
                  <a:tcPr anchor="ctr"/>
                </a:tc>
                <a:tc>
                  <a:txBody>
                    <a:bodyPr/>
                    <a:lstStyle/>
                    <a:p>
                      <a:pPr fontAlgn="ctr"/>
                      <a:r>
                        <a:rPr lang="en-US">
                          <a:effectLst/>
                        </a:rPr>
                        <a:t>44.00000</a:t>
                      </a:r>
                    </a:p>
                  </a:txBody>
                  <a:tcPr anchor="ctr"/>
                </a:tc>
                <a:tc>
                  <a:txBody>
                    <a:bodyPr/>
                    <a:lstStyle/>
                    <a:p>
                      <a:pPr fontAlgn="ctr"/>
                      <a:r>
                        <a:rPr lang="en-US">
                          <a:effectLst/>
                        </a:rPr>
                        <a:t>1736.000000</a:t>
                      </a:r>
                    </a:p>
                  </a:txBody>
                  <a:tcPr anchor="ctr"/>
                </a:tc>
                <a:tc>
                  <a:txBody>
                    <a:bodyPr/>
                    <a:lstStyle/>
                    <a:p>
                      <a:pPr fontAlgn="ctr"/>
                      <a:r>
                        <a:rPr lang="en-US">
                          <a:effectLst/>
                        </a:rPr>
                        <a:t>2017-07-03 00:00:00</a:t>
                      </a:r>
                    </a:p>
                  </a:txBody>
                  <a:tcPr anchor="ctr"/>
                </a:tc>
                <a:tc>
                  <a:txBody>
                    <a:bodyPr/>
                    <a:lstStyle/>
                    <a:p>
                      <a:pPr fontAlgn="ctr"/>
                      <a:r>
                        <a:rPr lang="en-US">
                          <a:effectLst/>
                        </a:rPr>
                        <a:t>1.000000</a:t>
                      </a:r>
                    </a:p>
                  </a:txBody>
                  <a:tcPr anchor="ctr"/>
                </a:tc>
                <a:tc>
                  <a:txBody>
                    <a:bodyPr/>
                    <a:lstStyle/>
                    <a:p>
                      <a:pPr fontAlgn="ctr"/>
                      <a:r>
                        <a:rPr lang="en-US">
                          <a:effectLst/>
                        </a:rPr>
                        <a:t>1163.890000</a:t>
                      </a:r>
                    </a:p>
                  </a:txBody>
                  <a:tcPr anchor="ctr"/>
                </a:tc>
                <a:tc>
                  <a:txBody>
                    <a:bodyPr/>
                    <a:lstStyle/>
                    <a:p>
                      <a:pPr fontAlgn="ctr"/>
                      <a:r>
                        <a:rPr lang="en-US">
                          <a:effectLst/>
                        </a:rPr>
                        <a:t>507.580000</a:t>
                      </a:r>
                    </a:p>
                  </a:txBody>
                  <a:tcPr anchor="ctr"/>
                </a:tc>
                <a:tc>
                  <a:txBody>
                    <a:bodyPr/>
                    <a:lstStyle/>
                    <a:p>
                      <a:pPr fontAlgn="ctr"/>
                      <a:r>
                        <a:rPr lang="en-US">
                          <a:effectLst/>
                        </a:rPr>
                        <a:t>38216.000000</a:t>
                      </a:r>
                    </a:p>
                  </a:txBody>
                  <a:tcPr anchor="ctr"/>
                </a:tc>
                <a:extLst>
                  <a:ext uri="{0D108BD9-81ED-4DB2-BD59-A6C34878D82A}">
                    <a16:rowId xmlns:a16="http://schemas.microsoft.com/office/drawing/2014/main" val="1959214644"/>
                  </a:ext>
                </a:extLst>
              </a:tr>
              <a:tr h="0">
                <a:tc>
                  <a:txBody>
                    <a:bodyPr/>
                    <a:lstStyle/>
                    <a:p>
                      <a:pPr algn="r" fontAlgn="ctr"/>
                      <a:r>
                        <a:rPr lang="en-US">
                          <a:effectLst/>
                        </a:rPr>
                        <a:t>75%</a:t>
                      </a:r>
                    </a:p>
                  </a:txBody>
                  <a:tcPr anchor="ctr"/>
                </a:tc>
                <a:tc>
                  <a:txBody>
                    <a:bodyPr/>
                    <a:lstStyle/>
                    <a:p>
                      <a:pPr fontAlgn="ctr"/>
                      <a:r>
                        <a:rPr lang="en-US">
                          <a:effectLst/>
                        </a:rPr>
                        <a:t>15000.250000</a:t>
                      </a:r>
                    </a:p>
                  </a:txBody>
                  <a:tcPr anchor="ctr"/>
                </a:tc>
                <a:tc>
                  <a:txBody>
                    <a:bodyPr/>
                    <a:lstStyle/>
                    <a:p>
                      <a:pPr fontAlgn="ctr"/>
                      <a:r>
                        <a:rPr lang="en-US">
                          <a:effectLst/>
                        </a:rPr>
                        <a:t>72.00000</a:t>
                      </a:r>
                    </a:p>
                  </a:txBody>
                  <a:tcPr anchor="ctr"/>
                </a:tc>
                <a:tc>
                  <a:txBody>
                    <a:bodyPr/>
                    <a:lstStyle/>
                    <a:p>
                      <a:pPr fontAlgn="ctr"/>
                      <a:r>
                        <a:rPr lang="en-US">
                          <a:effectLst/>
                        </a:rPr>
                        <a:t>2613.000000</a:t>
                      </a:r>
                    </a:p>
                  </a:txBody>
                  <a:tcPr anchor="ctr"/>
                </a:tc>
                <a:tc>
                  <a:txBody>
                    <a:bodyPr/>
                    <a:lstStyle/>
                    <a:p>
                      <a:pPr fontAlgn="ctr"/>
                      <a:r>
                        <a:rPr lang="en-US">
                          <a:effectLst/>
                        </a:rPr>
                        <a:t>2017-10-02 00:00:00</a:t>
                      </a:r>
                    </a:p>
                  </a:txBody>
                  <a:tcPr anchor="ctr"/>
                </a:tc>
                <a:tc>
                  <a:txBody>
                    <a:bodyPr/>
                    <a:lstStyle/>
                    <a:p>
                      <a:pPr fontAlgn="ctr"/>
                      <a:r>
                        <a:rPr lang="en-US">
                          <a:effectLst/>
                        </a:rPr>
                        <a:t>1.000000</a:t>
                      </a:r>
                    </a:p>
                  </a:txBody>
                  <a:tcPr anchor="ctr"/>
                </a:tc>
                <a:tc>
                  <a:txBody>
                    <a:bodyPr/>
                    <a:lstStyle/>
                    <a:p>
                      <a:pPr fontAlgn="ctr"/>
                      <a:r>
                        <a:rPr lang="en-US">
                          <a:effectLst/>
                        </a:rPr>
                        <a:t>1635.300000</a:t>
                      </a:r>
                    </a:p>
                  </a:txBody>
                  <a:tcPr anchor="ctr"/>
                </a:tc>
                <a:tc>
                  <a:txBody>
                    <a:bodyPr/>
                    <a:lstStyle/>
                    <a:p>
                      <a:pPr fontAlgn="ctr"/>
                      <a:r>
                        <a:rPr lang="en-US">
                          <a:effectLst/>
                        </a:rPr>
                        <a:t>795.100000</a:t>
                      </a:r>
                    </a:p>
                  </a:txBody>
                  <a:tcPr anchor="ctr"/>
                </a:tc>
                <a:tc>
                  <a:txBody>
                    <a:bodyPr/>
                    <a:lstStyle/>
                    <a:p>
                      <a:pPr fontAlgn="ctr"/>
                      <a:r>
                        <a:rPr lang="en-US">
                          <a:effectLst/>
                        </a:rPr>
                        <a:t>40672.000000</a:t>
                      </a:r>
                    </a:p>
                  </a:txBody>
                  <a:tcPr anchor="ctr"/>
                </a:tc>
                <a:extLst>
                  <a:ext uri="{0D108BD9-81ED-4DB2-BD59-A6C34878D82A}">
                    <a16:rowId xmlns:a16="http://schemas.microsoft.com/office/drawing/2014/main" val="3617633231"/>
                  </a:ext>
                </a:extLst>
              </a:tr>
              <a:tr h="0">
                <a:tc>
                  <a:txBody>
                    <a:bodyPr/>
                    <a:lstStyle/>
                    <a:p>
                      <a:pPr algn="r" fontAlgn="ctr"/>
                      <a:r>
                        <a:rPr lang="en-US">
                          <a:effectLst/>
                        </a:rPr>
                        <a:t>max</a:t>
                      </a:r>
                    </a:p>
                  </a:txBody>
                  <a:tcPr anchor="ctr"/>
                </a:tc>
                <a:tc>
                  <a:txBody>
                    <a:bodyPr/>
                    <a:lstStyle/>
                    <a:p>
                      <a:pPr fontAlgn="ctr"/>
                      <a:r>
                        <a:rPr lang="en-US">
                          <a:effectLst/>
                        </a:rPr>
                        <a:t>20000.000000</a:t>
                      </a:r>
                    </a:p>
                  </a:txBody>
                  <a:tcPr anchor="ctr"/>
                </a:tc>
                <a:tc>
                  <a:txBody>
                    <a:bodyPr/>
                    <a:lstStyle/>
                    <a:p>
                      <a:pPr fontAlgn="ctr"/>
                      <a:r>
                        <a:rPr lang="en-US">
                          <a:effectLst/>
                        </a:rPr>
                        <a:t>100.00000</a:t>
                      </a:r>
                    </a:p>
                  </a:txBody>
                  <a:tcPr anchor="ctr"/>
                </a:tc>
                <a:tc>
                  <a:txBody>
                    <a:bodyPr/>
                    <a:lstStyle/>
                    <a:p>
                      <a:pPr fontAlgn="ctr"/>
                      <a:r>
                        <a:rPr lang="en-US">
                          <a:effectLst/>
                        </a:rPr>
                        <a:t>5034.000000</a:t>
                      </a:r>
                    </a:p>
                  </a:txBody>
                  <a:tcPr anchor="ctr"/>
                </a:tc>
                <a:tc>
                  <a:txBody>
                    <a:bodyPr/>
                    <a:lstStyle/>
                    <a:p>
                      <a:pPr fontAlgn="ctr"/>
                      <a:r>
                        <a:rPr lang="en-US">
                          <a:effectLst/>
                        </a:rPr>
                        <a:t>2017-12-30 00:00:00</a:t>
                      </a:r>
                    </a:p>
                  </a:txBody>
                  <a:tcPr anchor="ctr"/>
                </a:tc>
                <a:tc>
                  <a:txBody>
                    <a:bodyPr/>
                    <a:lstStyle/>
                    <a:p>
                      <a:pPr fontAlgn="ctr"/>
                      <a:r>
                        <a:rPr lang="en-US">
                          <a:effectLst/>
                        </a:rPr>
                        <a:t>1.000000</a:t>
                      </a:r>
                    </a:p>
                  </a:txBody>
                  <a:tcPr anchor="ctr"/>
                </a:tc>
                <a:tc>
                  <a:txBody>
                    <a:bodyPr/>
                    <a:lstStyle/>
                    <a:p>
                      <a:pPr fontAlgn="ctr"/>
                      <a:r>
                        <a:rPr lang="en-US">
                          <a:effectLst/>
                        </a:rPr>
                        <a:t>2091.470000</a:t>
                      </a:r>
                    </a:p>
                  </a:txBody>
                  <a:tcPr anchor="ctr"/>
                </a:tc>
                <a:tc>
                  <a:txBody>
                    <a:bodyPr/>
                    <a:lstStyle/>
                    <a:p>
                      <a:pPr fontAlgn="ctr"/>
                      <a:r>
                        <a:rPr lang="en-US">
                          <a:effectLst/>
                        </a:rPr>
                        <a:t>1759.850000</a:t>
                      </a:r>
                    </a:p>
                  </a:txBody>
                  <a:tcPr anchor="ctr"/>
                </a:tc>
                <a:tc>
                  <a:txBody>
                    <a:bodyPr/>
                    <a:lstStyle/>
                    <a:p>
                      <a:pPr fontAlgn="ctr"/>
                      <a:r>
                        <a:rPr lang="en-US">
                          <a:effectLst/>
                        </a:rPr>
                        <a:t>42710.000000</a:t>
                      </a:r>
                    </a:p>
                  </a:txBody>
                  <a:tcPr anchor="ctr"/>
                </a:tc>
                <a:extLst>
                  <a:ext uri="{0D108BD9-81ED-4DB2-BD59-A6C34878D82A}">
                    <a16:rowId xmlns:a16="http://schemas.microsoft.com/office/drawing/2014/main" val="1622281229"/>
                  </a:ext>
                </a:extLst>
              </a:tr>
              <a:tr h="0">
                <a:tc>
                  <a:txBody>
                    <a:bodyPr/>
                    <a:lstStyle/>
                    <a:p>
                      <a:pPr algn="r" fontAlgn="ctr"/>
                      <a:r>
                        <a:rPr lang="en-US">
                          <a:effectLst/>
                        </a:rPr>
                        <a:t>std</a:t>
                      </a:r>
                    </a:p>
                  </a:txBody>
                  <a:tcPr anchor="ctr"/>
                </a:tc>
                <a:tc>
                  <a:txBody>
                    <a:bodyPr/>
                    <a:lstStyle/>
                    <a:p>
                      <a:pPr fontAlgn="ctr"/>
                      <a:r>
                        <a:rPr lang="en-US">
                          <a:effectLst/>
                        </a:rPr>
                        <a:t>5773.647028</a:t>
                      </a:r>
                    </a:p>
                  </a:txBody>
                  <a:tcPr anchor="ctr"/>
                </a:tc>
                <a:tc>
                  <a:txBody>
                    <a:bodyPr/>
                    <a:lstStyle/>
                    <a:p>
                      <a:pPr fontAlgn="ctr"/>
                      <a:r>
                        <a:rPr lang="en-US">
                          <a:effectLst/>
                        </a:rPr>
                        <a:t>30.75359</a:t>
                      </a:r>
                    </a:p>
                  </a:txBody>
                  <a:tcPr anchor="ctr"/>
                </a:tc>
                <a:tc>
                  <a:txBody>
                    <a:bodyPr/>
                    <a:lstStyle/>
                    <a:p>
                      <a:pPr fontAlgn="ctr"/>
                      <a:r>
                        <a:rPr lang="en-US">
                          <a:effectLst/>
                        </a:rPr>
                        <a:t>1011.951046</a:t>
                      </a:r>
                    </a:p>
                  </a:txBody>
                  <a:tcPr anchor="ctr"/>
                </a:tc>
                <a:tc>
                  <a:txBody>
                    <a:bodyPr/>
                    <a:lstStyle/>
                    <a:p>
                      <a:pPr fontAlgn="ctr"/>
                      <a:r>
                        <a:rPr lang="en-US">
                          <a:effectLst/>
                        </a:rPr>
                        <a:t>NaN</a:t>
                      </a:r>
                    </a:p>
                  </a:txBody>
                  <a:tcPr anchor="ctr"/>
                </a:tc>
                <a:tc>
                  <a:txBody>
                    <a:bodyPr/>
                    <a:lstStyle/>
                    <a:p>
                      <a:pPr fontAlgn="ctr"/>
                      <a:r>
                        <a:rPr lang="en-US">
                          <a:effectLst/>
                        </a:rPr>
                        <a:t>0.500013</a:t>
                      </a:r>
                    </a:p>
                  </a:txBody>
                  <a:tcPr anchor="ctr"/>
                </a:tc>
                <a:tc>
                  <a:txBody>
                    <a:bodyPr/>
                    <a:lstStyle/>
                    <a:p>
                      <a:pPr fontAlgn="ctr"/>
                      <a:r>
                        <a:rPr lang="en-US">
                          <a:effectLst/>
                        </a:rPr>
                        <a:t>582.825242</a:t>
                      </a:r>
                    </a:p>
                  </a:txBody>
                  <a:tcPr anchor="ctr"/>
                </a:tc>
                <a:tc>
                  <a:txBody>
                    <a:bodyPr/>
                    <a:lstStyle/>
                    <a:p>
                      <a:pPr fontAlgn="ctr"/>
                      <a:r>
                        <a:rPr lang="en-US">
                          <a:effectLst/>
                        </a:rPr>
                        <a:t>405.955660</a:t>
                      </a:r>
                    </a:p>
                  </a:txBody>
                  <a:tcPr anchor="ctr"/>
                </a:tc>
                <a:tc>
                  <a:txBody>
                    <a:bodyPr/>
                    <a:lstStyle/>
                    <a:p>
                      <a:pPr fontAlgn="ctr"/>
                      <a:r>
                        <a:rPr lang="en-US">
                          <a:effectLst/>
                        </a:rPr>
                        <a:t>2875.201110</a:t>
                      </a:r>
                    </a:p>
                  </a:txBody>
                  <a:tcPr anchor="ctr"/>
                </a:tc>
                <a:extLst>
                  <a:ext uri="{0D108BD9-81ED-4DB2-BD59-A6C34878D82A}">
                    <a16:rowId xmlns:a16="http://schemas.microsoft.com/office/drawing/2014/main" val="951844822"/>
                  </a:ext>
                </a:extLst>
              </a:tr>
            </a:tbl>
          </a:graphicData>
        </a:graphic>
      </p:graphicFrame>
      <p:sp>
        <p:nvSpPr>
          <p:cNvPr id="5" name="TextBox 4">
            <a:extLst>
              <a:ext uri="{FF2B5EF4-FFF2-40B4-BE49-F238E27FC236}">
                <a16:creationId xmlns:a16="http://schemas.microsoft.com/office/drawing/2014/main" id="{432E6682-3752-A198-16FC-FA273D1DBE97}"/>
              </a:ext>
            </a:extLst>
          </p:cNvPr>
          <p:cNvSpPr txBox="1"/>
          <p:nvPr/>
        </p:nvSpPr>
        <p:spPr>
          <a:xfrm>
            <a:off x="-12453" y="1373971"/>
            <a:ext cx="84611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a:t>Statistical view of Transaction data frame numerical columns</a:t>
            </a:r>
            <a:endParaRPr lang="en-US" sz="1400" b="0" i="0" u="none" strike="noStrike" cap="none" spc="0" normalizeH="0" baseline="0">
              <a:ln>
                <a:noFill/>
              </a:ln>
              <a:solidFill>
                <a:srgbClr val="000000"/>
              </a:solidFill>
              <a:effectLst/>
              <a:uFillTx/>
              <a:latin typeface="+mn-lt"/>
              <a:ea typeface="+mn-ea"/>
              <a:cs typeface="+mn-cs"/>
            </a:endParaRPr>
          </a:p>
        </p:txBody>
      </p:sp>
    </p:spTree>
    <p:extLst>
      <p:ext uri="{BB962C8B-B14F-4D97-AF65-F5344CB8AC3E}">
        <p14:creationId xmlns:p14="http://schemas.microsoft.com/office/powerpoint/2010/main" val="390453158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5" name="Picture 4">
            <a:extLst>
              <a:ext uri="{FF2B5EF4-FFF2-40B4-BE49-F238E27FC236}">
                <a16:creationId xmlns:a16="http://schemas.microsoft.com/office/drawing/2014/main" id="{F9A2CC95-9B6E-BD8D-7BA0-1C63A5758094}"/>
              </a:ext>
            </a:extLst>
          </p:cNvPr>
          <p:cNvPicPr>
            <a:picLocks noChangeAspect="1"/>
          </p:cNvPicPr>
          <p:nvPr/>
        </p:nvPicPr>
        <p:blipFill>
          <a:blip r:embed="rId2"/>
          <a:stretch>
            <a:fillRect/>
          </a:stretch>
        </p:blipFill>
        <p:spPr>
          <a:xfrm>
            <a:off x="16123" y="841075"/>
            <a:ext cx="4011387" cy="4302425"/>
          </a:xfrm>
          <a:prstGeom prst="rect">
            <a:avLst/>
          </a:prstGeom>
        </p:spPr>
      </p:pic>
      <p:sp>
        <p:nvSpPr>
          <p:cNvPr id="2" name="TextBox 1">
            <a:extLst>
              <a:ext uri="{FF2B5EF4-FFF2-40B4-BE49-F238E27FC236}">
                <a16:creationId xmlns:a16="http://schemas.microsoft.com/office/drawing/2014/main" id="{EE09546C-0006-59D2-70A5-CCB65F8B11A8}"/>
              </a:ext>
            </a:extLst>
          </p:cNvPr>
          <p:cNvSpPr txBox="1"/>
          <p:nvPr/>
        </p:nvSpPr>
        <p:spPr>
          <a:xfrm>
            <a:off x="6208862" y="2774471"/>
            <a:ext cx="27432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8 new features: ​</a:t>
            </a:r>
          </a:p>
          <a:p>
            <a:pPr marL="285750" lvl="1" indent="-285750">
              <a:buFont typeface="Wingdings,Sans-Serif"/>
              <a:buChar char="Ø"/>
            </a:pPr>
            <a:r>
              <a:rPr lang="en-US">
                <a:ea typeface="+mn-lt"/>
                <a:cs typeface="+mn-lt"/>
              </a:rPr>
              <a:t>Pc5:</a:t>
            </a:r>
          </a:p>
          <a:p>
            <a:pPr marL="285750" lvl="2" indent="-285750">
              <a:buFont typeface="Wingdings"/>
              <a:buChar char="§"/>
            </a:pPr>
            <a:r>
              <a:rPr lang="en-US" dirty="0">
                <a:ea typeface="+mn-lt"/>
                <a:cs typeface="+mn-lt"/>
              </a:rPr>
              <a:t>product line(0.52) and</a:t>
            </a:r>
          </a:p>
          <a:p>
            <a:pPr marL="285750" lvl="2" indent="-285750">
              <a:buFont typeface="Wingdings"/>
              <a:buChar char="§"/>
            </a:pPr>
            <a:r>
              <a:rPr lang="en-US" dirty="0">
                <a:ea typeface="+mn-lt"/>
                <a:cs typeface="+mn-lt"/>
              </a:rPr>
              <a:t> product class(-0.64)</a:t>
            </a:r>
          </a:p>
          <a:p>
            <a:pPr marL="285750" lvl="1" indent="-285750">
              <a:buFont typeface="Wingdings,Sans-Serif"/>
              <a:buChar char="Ø"/>
            </a:pPr>
            <a:r>
              <a:rPr lang="en-US" dirty="0">
                <a:ea typeface="+mn-lt"/>
                <a:cs typeface="+mn-lt"/>
              </a:rPr>
              <a:t>Pc6: </a:t>
            </a:r>
          </a:p>
          <a:p>
            <a:pPr marL="285750" lvl="1" indent="-285750">
              <a:buFont typeface="Wingdings,Sans-Serif"/>
              <a:buChar char="Ø"/>
            </a:pPr>
            <a:r>
              <a:rPr lang="en-US">
                <a:ea typeface="+mn-lt"/>
                <a:cs typeface="+mn-lt"/>
              </a:rPr>
              <a:t>product line(0.55), </a:t>
            </a:r>
          </a:p>
          <a:p>
            <a:pPr marL="285750" lvl="5" indent="-285750">
              <a:buFont typeface="Wingdings"/>
              <a:buChar char="§"/>
            </a:pPr>
            <a:r>
              <a:rPr lang="en-US">
                <a:ea typeface="+mn-lt"/>
                <a:cs typeface="+mn-lt"/>
              </a:rPr>
              <a:t>product </a:t>
            </a:r>
            <a:r>
              <a:rPr lang="en-US" dirty="0">
                <a:ea typeface="+mn-lt"/>
                <a:cs typeface="+mn-lt"/>
              </a:rPr>
              <a:t>class(0.45), </a:t>
            </a:r>
            <a:endParaRPr lang="en-US">
              <a:ea typeface="+mn-lt"/>
              <a:cs typeface="+mn-lt"/>
            </a:endParaRPr>
          </a:p>
          <a:p>
            <a:pPr marL="285750" lvl="2" indent="-285750">
              <a:buFont typeface="Wingdings"/>
              <a:buChar char="§"/>
            </a:pPr>
            <a:r>
              <a:rPr lang="en-US" dirty="0">
                <a:ea typeface="+mn-lt"/>
                <a:cs typeface="+mn-lt"/>
              </a:rPr>
              <a:t>Product id(-0.49)</a:t>
            </a:r>
            <a:endParaRPr lang="en-US" dirty="0"/>
          </a:p>
          <a:p>
            <a:pPr marL="0" marR="0" indent="0" defTabSz="914400" rtl="0" fontAlgn="auto" latinLnBrk="0" hangingPunct="0">
              <a:lnSpc>
                <a:spcPct val="100000"/>
              </a:lnSpc>
              <a:spcBef>
                <a:spcPts val="0"/>
              </a:spcBef>
              <a:spcAft>
                <a:spcPts val="0"/>
              </a:spcAft>
              <a:buClrTx/>
              <a:buSzTx/>
              <a:buFontTx/>
              <a:buNone/>
              <a:tabLst/>
            </a:pPr>
            <a:r>
              <a:rPr lang="en-US" dirty="0">
                <a:cs typeface="Segoe UI"/>
              </a:rPr>
              <a:t>​</a:t>
            </a:r>
            <a:endParaRPr lang="en-US" sz="1400" dirty="0">
              <a:latin typeface="+mn-lt"/>
              <a:cs typeface="Segoe UI"/>
            </a:endParaRPr>
          </a:p>
        </p:txBody>
      </p:sp>
    </p:spTree>
    <p:extLst>
      <p:ext uri="{BB962C8B-B14F-4D97-AF65-F5344CB8AC3E}">
        <p14:creationId xmlns:p14="http://schemas.microsoft.com/office/powerpoint/2010/main" val="1201118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7" name="Picture 6" descr="A graph of a function&#10;&#10;Description automatically generated">
            <a:extLst>
              <a:ext uri="{FF2B5EF4-FFF2-40B4-BE49-F238E27FC236}">
                <a16:creationId xmlns:a16="http://schemas.microsoft.com/office/drawing/2014/main" id="{73008B9A-B002-2891-0CE8-67A9278B8BE2}"/>
              </a:ext>
            </a:extLst>
          </p:cNvPr>
          <p:cNvPicPr>
            <a:picLocks noChangeAspect="1"/>
          </p:cNvPicPr>
          <p:nvPr/>
        </p:nvPicPr>
        <p:blipFill>
          <a:blip r:embed="rId2"/>
          <a:stretch>
            <a:fillRect/>
          </a:stretch>
        </p:blipFill>
        <p:spPr>
          <a:xfrm>
            <a:off x="5121522" y="1401792"/>
            <a:ext cx="4022890" cy="3730926"/>
          </a:xfrm>
          <a:prstGeom prst="rect">
            <a:avLst/>
          </a:prstGeom>
        </p:spPr>
      </p:pic>
      <p:pic>
        <p:nvPicPr>
          <p:cNvPr id="8" name="Picture 7" descr="A graph of red lines&#10;&#10;Description automatically generated">
            <a:extLst>
              <a:ext uri="{FF2B5EF4-FFF2-40B4-BE49-F238E27FC236}">
                <a16:creationId xmlns:a16="http://schemas.microsoft.com/office/drawing/2014/main" id="{681578E5-C3CD-9192-FE06-8AAAB18C858E}"/>
              </a:ext>
            </a:extLst>
          </p:cNvPr>
          <p:cNvPicPr>
            <a:picLocks noChangeAspect="1"/>
          </p:cNvPicPr>
          <p:nvPr/>
        </p:nvPicPr>
        <p:blipFill>
          <a:blip r:embed="rId3"/>
          <a:stretch>
            <a:fillRect/>
          </a:stretch>
        </p:blipFill>
        <p:spPr>
          <a:xfrm>
            <a:off x="141707" y="1407633"/>
            <a:ext cx="4763040" cy="3546715"/>
          </a:xfrm>
          <a:prstGeom prst="rect">
            <a:avLst/>
          </a:prstGeom>
        </p:spPr>
      </p:pic>
      <p:sp>
        <p:nvSpPr>
          <p:cNvPr id="2" name="TextBox 1">
            <a:extLst>
              <a:ext uri="{FF2B5EF4-FFF2-40B4-BE49-F238E27FC236}">
                <a16:creationId xmlns:a16="http://schemas.microsoft.com/office/drawing/2014/main" id="{3F107A04-A9D6-A76D-A43E-B0047B714349}"/>
              </a:ext>
            </a:extLst>
          </p:cNvPr>
          <p:cNvSpPr txBox="1"/>
          <p:nvPr/>
        </p:nvSpPr>
        <p:spPr>
          <a:xfrm>
            <a:off x="-20623" y="825125"/>
            <a:ext cx="9062048" cy="318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dirty="0"/>
              <a:t>Pc3: </a:t>
            </a:r>
            <a:r>
              <a:rPr lang="en-US" dirty="0">
                <a:ea typeface="+mn-lt"/>
                <a:cs typeface="+mn-lt"/>
              </a:rPr>
              <a:t>customer id(0.99), Feature Name: Transaction Frequency</a:t>
            </a:r>
            <a:endParaRPr lang="en-US" dirty="0"/>
          </a:p>
        </p:txBody>
      </p:sp>
    </p:spTree>
    <p:extLst>
      <p:ext uri="{BB962C8B-B14F-4D97-AF65-F5344CB8AC3E}">
        <p14:creationId xmlns:p14="http://schemas.microsoft.com/office/powerpoint/2010/main" val="297309488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7" name="Picture 6" descr="A graph of a function&#10;&#10;Description automatically generated">
            <a:extLst>
              <a:ext uri="{FF2B5EF4-FFF2-40B4-BE49-F238E27FC236}">
                <a16:creationId xmlns:a16="http://schemas.microsoft.com/office/drawing/2014/main" id="{73008B9A-B002-2891-0CE8-67A9278B8BE2}"/>
              </a:ext>
            </a:extLst>
          </p:cNvPr>
          <p:cNvPicPr>
            <a:picLocks noChangeAspect="1"/>
          </p:cNvPicPr>
          <p:nvPr/>
        </p:nvPicPr>
        <p:blipFill>
          <a:blip r:embed="rId2"/>
          <a:stretch>
            <a:fillRect/>
          </a:stretch>
        </p:blipFill>
        <p:spPr>
          <a:xfrm>
            <a:off x="5779286" y="1940943"/>
            <a:ext cx="3386692" cy="3202558"/>
          </a:xfrm>
          <a:prstGeom prst="rect">
            <a:avLst/>
          </a:prstGeom>
        </p:spPr>
      </p:pic>
      <p:sp>
        <p:nvSpPr>
          <p:cNvPr id="2" name="TextBox 1">
            <a:extLst>
              <a:ext uri="{FF2B5EF4-FFF2-40B4-BE49-F238E27FC236}">
                <a16:creationId xmlns:a16="http://schemas.microsoft.com/office/drawing/2014/main" id="{CE93D76C-D904-8252-21ED-0E1B5D6BED39}"/>
              </a:ext>
            </a:extLst>
          </p:cNvPr>
          <p:cNvSpPr txBox="1"/>
          <p:nvPr/>
        </p:nvSpPr>
        <p:spPr>
          <a:xfrm>
            <a:off x="221858" y="995923"/>
            <a:ext cx="4968880"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sz="1200" dirty="0"/>
              <a:t>Approximately 80.5% of the total transactions are from customers </a:t>
            </a:r>
            <a:r>
              <a:rPr lang="en-US" sz="1200"/>
              <a:t>with a transaction frequency ranging from 0.00020 to 0.0045.</a:t>
            </a:r>
            <a:endParaRPr lang="en-US"/>
          </a:p>
          <a:p>
            <a:pPr marL="285750" lvl="1" indent="-285750">
              <a:buFont typeface="Courier New"/>
              <a:buChar char="o"/>
            </a:pPr>
            <a:r>
              <a:rPr lang="en-US" sz="1200">
                <a:ea typeface="+mn-lt"/>
                <a:cs typeface="+mn-lt"/>
              </a:rPr>
              <a:t>Main Focus (80.5%)</a:t>
            </a:r>
            <a:endParaRPr lang="en-US" sz="1200" dirty="0">
              <a:ea typeface="+mn-lt"/>
              <a:cs typeface="+mn-lt"/>
            </a:endParaRPr>
          </a:p>
          <a:p>
            <a:pPr marL="285750" lvl="1" indent="-285750">
              <a:buFont typeface="Courier New"/>
              <a:buChar char="o"/>
            </a:pPr>
            <a:r>
              <a:rPr lang="en-US" sz="1200" dirty="0">
                <a:ea typeface="+mn-lt"/>
                <a:cs typeface="+mn-lt"/>
              </a:rPr>
              <a:t>Offer incentives and improved services to maintain loyalty</a:t>
            </a:r>
            <a:r>
              <a:rPr lang="en-US" sz="1200" dirty="0"/>
              <a:t>.</a:t>
            </a:r>
          </a:p>
          <a:p>
            <a:pPr marL="285750" lvl="1" indent="-285750">
              <a:buFont typeface="Courier New"/>
              <a:buChar char="o"/>
            </a:pPr>
            <a:r>
              <a:rPr lang="en-US" sz="1200" dirty="0">
                <a:ea typeface="+mn-lt"/>
                <a:cs typeface="+mn-lt"/>
              </a:rPr>
              <a:t>Targeted marketing campaigns to encourage increased transaction frequency</a:t>
            </a:r>
            <a:endParaRPr lang="en-US" dirty="0"/>
          </a:p>
          <a:p>
            <a:pPr marL="285750" lvl="1" indent="-285750">
              <a:buFont typeface="Courier New"/>
              <a:buChar char="o"/>
            </a:pPr>
            <a:endParaRPr lang="en-US" sz="1200"/>
          </a:p>
          <a:p>
            <a:pPr marL="285750" indent="-285750">
              <a:buFont typeface="Wingdings"/>
              <a:buChar char="q"/>
            </a:pPr>
            <a:r>
              <a:rPr lang="en-US" sz="1200" dirty="0"/>
              <a:t>11.7%  of the total transactions are from customers with the highest transaction frequency rate 0.50 to 0.70.</a:t>
            </a:r>
            <a:endParaRPr lang="en-US" sz="1200" dirty="0">
              <a:ea typeface="+mn-lt"/>
              <a:cs typeface="+mn-lt"/>
            </a:endParaRPr>
          </a:p>
          <a:p>
            <a:pPr marL="285750" lvl="1" indent="-285750">
              <a:buFont typeface="Courier New"/>
              <a:buChar char="o"/>
            </a:pPr>
            <a:r>
              <a:rPr lang="en-US" sz="1200" dirty="0">
                <a:ea typeface="+mn-lt"/>
                <a:cs typeface="+mn-lt"/>
              </a:rPr>
              <a:t>High-Value Segment (11.7%)</a:t>
            </a:r>
          </a:p>
          <a:p>
            <a:pPr marL="285750" lvl="1" indent="-285750">
              <a:buFont typeface="Courier New"/>
              <a:buChar char="o"/>
            </a:pPr>
            <a:r>
              <a:rPr lang="en-US" sz="1200" dirty="0">
                <a:ea typeface="+mn-lt"/>
                <a:cs typeface="+mn-lt"/>
              </a:rPr>
              <a:t>Segmentation and profiling to understand demographics and behavior will be carried out in the appendix section.</a:t>
            </a:r>
            <a:endParaRPr lang="en-US" sz="1200"/>
          </a:p>
          <a:p>
            <a:pPr marL="285750" lvl="1" indent="-285750">
              <a:buFont typeface="Courier New"/>
              <a:buChar char="o"/>
            </a:pPr>
            <a:r>
              <a:rPr lang="en-US" sz="1200" dirty="0">
                <a:ea typeface="+mn-lt"/>
                <a:cs typeface="+mn-lt"/>
              </a:rPr>
              <a:t>Use demographic profiling as lookalike targeting for new customers.</a:t>
            </a:r>
            <a:endParaRPr lang="en-US" sz="1200" dirty="0"/>
          </a:p>
          <a:p>
            <a:pPr marL="285750" lvl="1" indent="-285750">
              <a:buFont typeface="Courier New"/>
              <a:buChar char="o"/>
            </a:pPr>
            <a:r>
              <a:rPr lang="en-US" sz="1200" dirty="0">
                <a:ea typeface="+mn-lt"/>
                <a:cs typeface="+mn-lt"/>
              </a:rPr>
              <a:t>Personalized offers and premium services to retain and upsell.</a:t>
            </a:r>
            <a:endParaRPr lang="en-US" sz="1200" dirty="0"/>
          </a:p>
          <a:p>
            <a:pPr marL="285750" lvl="1" indent="-285750">
              <a:buFont typeface="Courier New"/>
              <a:buChar char="o"/>
            </a:pPr>
            <a:endParaRPr lang="en-US" sz="1200"/>
          </a:p>
          <a:p>
            <a:pPr marL="285750" indent="-285750">
              <a:buFont typeface="Wingdings"/>
              <a:buChar char="q"/>
            </a:pPr>
            <a:r>
              <a:rPr lang="en-US" sz="1200" dirty="0"/>
              <a:t>7.7% of the total transaction are from customers are with a transaction frequency ranging from 0.00005 to 0.00015</a:t>
            </a:r>
          </a:p>
          <a:p>
            <a:pPr marL="285750" lvl="1" indent="-285750">
              <a:buFont typeface="Courier New"/>
              <a:buChar char="o"/>
            </a:pPr>
            <a:r>
              <a:rPr lang="en-US" sz="1200" dirty="0">
                <a:ea typeface="+mn-lt"/>
                <a:cs typeface="+mn-lt"/>
              </a:rPr>
              <a:t>Churn Risk Segment (7.7%)</a:t>
            </a:r>
            <a:endParaRPr lang="en-US" dirty="0">
              <a:ea typeface="+mn-lt"/>
              <a:cs typeface="+mn-lt"/>
            </a:endParaRPr>
          </a:p>
          <a:p>
            <a:pPr marL="285750" lvl="1" indent="-285750">
              <a:buFont typeface="Courier New"/>
              <a:buChar char="o"/>
            </a:pPr>
            <a:r>
              <a:rPr lang="en-US" sz="1200" dirty="0">
                <a:ea typeface="+mn-lt"/>
                <a:cs typeface="+mn-lt"/>
              </a:rPr>
              <a:t>Targeted campaigns to re-engage and increase transaction </a:t>
            </a:r>
            <a:r>
              <a:rPr lang="en-US" sz="1200">
                <a:ea typeface="+mn-lt"/>
                <a:cs typeface="+mn-lt"/>
              </a:rPr>
              <a:t>frequency.</a:t>
            </a:r>
          </a:p>
          <a:p>
            <a:pPr marL="285750" lvl="1" indent="-285750">
              <a:buFont typeface="Courier New"/>
              <a:buChar char="o"/>
            </a:pPr>
            <a:r>
              <a:rPr lang="en-US" sz="1200" dirty="0">
                <a:ea typeface="+mn-lt"/>
                <a:cs typeface="+mn-lt"/>
              </a:rPr>
              <a:t>Incentives and loyalty programs to retain customers at risk of churn</a:t>
            </a:r>
            <a:endParaRPr lang="en-US" sz="1200" dirty="0"/>
          </a:p>
          <a:p>
            <a:pPr marL="285750" lvl="1" indent="-285750">
              <a:buFont typeface="Courier New"/>
              <a:buChar char="o"/>
            </a:pPr>
            <a:endParaRPr lang="en-US" sz="1200"/>
          </a:p>
        </p:txBody>
      </p:sp>
    </p:spTree>
    <p:extLst>
      <p:ext uri="{BB962C8B-B14F-4D97-AF65-F5344CB8AC3E}">
        <p14:creationId xmlns:p14="http://schemas.microsoft.com/office/powerpoint/2010/main" val="270298234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2. NEW TRANSACTIONS FEATURE DERIVED FROM THE PCA INFORMATION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CE93D76C-D904-8252-21ED-0E1B5D6BED39}"/>
              </a:ext>
            </a:extLst>
          </p:cNvPr>
          <p:cNvSpPr txBox="1"/>
          <p:nvPr/>
        </p:nvSpPr>
        <p:spPr>
          <a:xfrm>
            <a:off x="264990" y="995923"/>
            <a:ext cx="8451795" cy="3231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sz="1200" dirty="0"/>
              <a:t>The heatmaps identifies important purchasing pattern of the customers:</a:t>
            </a:r>
          </a:p>
          <a:p>
            <a:pPr marL="285750" lvl="4" indent="-285750">
              <a:buFont typeface="Wingdings"/>
              <a:buChar char="Ø"/>
            </a:pPr>
            <a:r>
              <a:rPr lang="en-US" sz="1200" dirty="0">
                <a:ea typeface="+mn-lt"/>
                <a:cs typeface="+mn-lt"/>
              </a:rPr>
              <a:t>Preference for standard product line: customers tend to prefer standard product line, with a high count of transactions in this category across various brands and classes.</a:t>
            </a:r>
            <a:endParaRPr lang="en-US" dirty="0">
              <a:ea typeface="+mn-lt"/>
              <a:cs typeface="+mn-lt"/>
            </a:endParaRPr>
          </a:p>
          <a:p>
            <a:pPr marL="285750" lvl="4" indent="-285750">
              <a:buFont typeface="Wingdings"/>
              <a:buChar char="Ø"/>
            </a:pPr>
            <a:r>
              <a:rPr lang="en-US" sz="1200" dirty="0">
                <a:ea typeface="+mn-lt"/>
                <a:cs typeface="+mn-lt"/>
              </a:rPr>
              <a:t>Brand Loyalty: Solex and Giant lead the market, with a high transaction count for Standard product line. Trek Bicycles and Norco Bicycles are popular for Road products line.</a:t>
            </a:r>
            <a:endParaRPr lang="en-US" dirty="0">
              <a:ea typeface="+mn-lt"/>
              <a:cs typeface="+mn-lt"/>
            </a:endParaRPr>
          </a:p>
          <a:p>
            <a:pPr marL="285750" lvl="4" indent="-285750">
              <a:buFont typeface="Wingdings"/>
              <a:buChar char="Ø"/>
            </a:pPr>
            <a:r>
              <a:rPr lang="en-US" sz="1200" dirty="0">
                <a:ea typeface="+mn-lt"/>
                <a:cs typeface="+mn-lt"/>
              </a:rPr>
              <a:t>Medium Class Preference: Medium product class have the highest transaction count, indicating a strong demand.</a:t>
            </a:r>
            <a:endParaRPr lang="en-US" dirty="0"/>
          </a:p>
          <a:p>
            <a:pPr marL="285750" lvl="4" indent="-285750">
              <a:buFont typeface="Wingdings"/>
              <a:buChar char="Ø"/>
            </a:pPr>
            <a:r>
              <a:rPr lang="en-US" sz="1200" dirty="0">
                <a:ea typeface="+mn-lt"/>
                <a:cs typeface="+mn-lt"/>
              </a:rPr>
              <a:t>Medium Size Dominance: Medium product size dominate, with most transactions falling in this category. </a:t>
            </a:r>
          </a:p>
          <a:p>
            <a:pPr marL="285750" lvl="4" indent="-285750">
              <a:buFont typeface="Wingdings"/>
              <a:buChar char="Ø"/>
            </a:pPr>
            <a:r>
              <a:rPr lang="en-US" sz="1200" dirty="0">
                <a:ea typeface="+mn-lt"/>
                <a:cs typeface="+mn-lt"/>
              </a:rPr>
              <a:t>Product ID Correlation: A high variation of unique product IDs is seen in:</a:t>
            </a:r>
            <a:endParaRPr lang="en-US" dirty="0">
              <a:ea typeface="+mn-lt"/>
              <a:cs typeface="+mn-lt"/>
            </a:endParaRPr>
          </a:p>
          <a:p>
            <a:pPr marL="285750" lvl="5" indent="-285750">
              <a:buFont typeface="Wingdings"/>
              <a:buChar char="§"/>
            </a:pPr>
            <a:r>
              <a:rPr lang="en-US" sz="1200" dirty="0">
                <a:ea typeface="+mn-lt"/>
                <a:cs typeface="+mn-lt"/>
              </a:rPr>
              <a:t>Solex brand  and Standard product lines</a:t>
            </a:r>
            <a:endParaRPr lang="en-US" dirty="0">
              <a:ea typeface="+mn-lt"/>
              <a:cs typeface="+mn-lt"/>
            </a:endParaRPr>
          </a:p>
          <a:p>
            <a:pPr marL="285750" lvl="5" indent="-285750">
              <a:buFont typeface="Wingdings"/>
              <a:buChar char="§"/>
            </a:pPr>
            <a:r>
              <a:rPr lang="en-US" sz="1200" dirty="0">
                <a:ea typeface="+mn-lt"/>
                <a:cs typeface="+mn-lt"/>
              </a:rPr>
              <a:t>Medium product class and medium product size</a:t>
            </a:r>
            <a:endParaRPr lang="en-US" dirty="0">
              <a:ea typeface="+mn-lt"/>
              <a:cs typeface="+mn-lt"/>
            </a:endParaRPr>
          </a:p>
          <a:p>
            <a:pPr marL="285750" lvl="5" indent="-285750">
              <a:buFont typeface="Wingdings"/>
              <a:buChar char="§"/>
            </a:pPr>
            <a:r>
              <a:rPr lang="en-US" sz="1200" dirty="0">
                <a:ea typeface="+mn-lt"/>
                <a:cs typeface="+mn-lt"/>
              </a:rPr>
              <a:t>Product IDs with high demand are linked to specific product attributes</a:t>
            </a:r>
            <a:endParaRPr lang="en-US" dirty="0">
              <a:ea typeface="+mn-lt"/>
              <a:cs typeface="+mn-lt"/>
            </a:endParaRPr>
          </a:p>
          <a:p>
            <a:pPr marL="285750" lvl="4" indent="-285750">
              <a:buFont typeface="Wingdings"/>
              <a:buChar char="Ø"/>
            </a:pPr>
            <a:r>
              <a:rPr lang="en-US" sz="1200" dirty="0">
                <a:ea typeface="+mn-lt"/>
                <a:cs typeface="+mn-lt"/>
              </a:rPr>
              <a:t>Price Strategy: Customers tend to prefer products with variations in price strategy (standard cost and list price), with Medium product size products having a higher variation in standard cost.</a:t>
            </a:r>
            <a:endParaRPr lang="en-US" dirty="0"/>
          </a:p>
          <a:p>
            <a:pPr marL="285750" lvl="4" indent="-285750">
              <a:buFont typeface="Wingdings"/>
              <a:buChar char="Ø"/>
            </a:pPr>
            <a:endParaRPr lang="en-US" sz="1200" dirty="0"/>
          </a:p>
          <a:p>
            <a:pPr marL="285750" lvl="3" indent="-285750">
              <a:buFont typeface="Wingdings"/>
              <a:buChar char="q"/>
            </a:pPr>
            <a:r>
              <a:rPr lang="en-US" sz="1200" dirty="0"/>
              <a:t>The MAE for the dataset after the new feature </a:t>
            </a:r>
          </a:p>
          <a:p>
            <a:pPr marL="285750" lvl="3" indent="-285750">
              <a:buFont typeface="Wingdings"/>
              <a:buChar char="q"/>
            </a:pPr>
            <a:endParaRPr lang="en-US" sz="1200" dirty="0"/>
          </a:p>
          <a:p>
            <a:pPr marL="285750" lvl="4" indent="-285750">
              <a:buFont typeface="Wingdings"/>
              <a:buChar char="Ø"/>
            </a:pPr>
            <a:endParaRPr lang="en-US" sz="1200" dirty="0"/>
          </a:p>
        </p:txBody>
      </p:sp>
      <p:graphicFrame>
        <p:nvGraphicFramePr>
          <p:cNvPr id="4" name="Table 3">
            <a:extLst>
              <a:ext uri="{FF2B5EF4-FFF2-40B4-BE49-F238E27FC236}">
                <a16:creationId xmlns:a16="http://schemas.microsoft.com/office/drawing/2014/main" id="{FA60897A-A856-0F59-B535-C52237D1A6D9}"/>
              </a:ext>
            </a:extLst>
          </p:cNvPr>
          <p:cNvGraphicFramePr>
            <a:graphicFrameLocks noGrp="1"/>
          </p:cNvGraphicFramePr>
          <p:nvPr>
            <p:extLst>
              <p:ext uri="{D42A27DB-BD31-4B8C-83A1-F6EECF244321}">
                <p14:modId xmlns:p14="http://schemas.microsoft.com/office/powerpoint/2010/main" val="3966032948"/>
              </p:ext>
            </p:extLst>
          </p:nvPr>
        </p:nvGraphicFramePr>
        <p:xfrm>
          <a:off x="636198" y="4032849"/>
          <a:ext cx="3764722" cy="782810"/>
        </p:xfrm>
        <a:graphic>
          <a:graphicData uri="http://schemas.openxmlformats.org/drawingml/2006/table">
            <a:tbl>
              <a:tblPr firstRow="1" bandRow="1">
                <a:tableStyleId>{5940675A-B579-460E-94D1-54222C63F5DA}</a:tableStyleId>
              </a:tblPr>
              <a:tblGrid>
                <a:gridCol w="1254907">
                  <a:extLst>
                    <a:ext uri="{9D8B030D-6E8A-4147-A177-3AD203B41FA5}">
                      <a16:colId xmlns:a16="http://schemas.microsoft.com/office/drawing/2014/main" val="2747863508"/>
                    </a:ext>
                  </a:extLst>
                </a:gridCol>
                <a:gridCol w="1005840">
                  <a:extLst>
                    <a:ext uri="{9D8B030D-6E8A-4147-A177-3AD203B41FA5}">
                      <a16:colId xmlns:a16="http://schemas.microsoft.com/office/drawing/2014/main" val="3375728714"/>
                    </a:ext>
                  </a:extLst>
                </a:gridCol>
                <a:gridCol w="1503975">
                  <a:extLst>
                    <a:ext uri="{9D8B030D-6E8A-4147-A177-3AD203B41FA5}">
                      <a16:colId xmlns:a16="http://schemas.microsoft.com/office/drawing/2014/main" val="3129017029"/>
                    </a:ext>
                  </a:extLst>
                </a:gridCol>
              </a:tblGrid>
              <a:tr h="391405">
                <a:tc>
                  <a:txBody>
                    <a:bodyPr/>
                    <a:lstStyle/>
                    <a:p>
                      <a:pPr algn="l"/>
                      <a:endParaRPr lang="en-US"/>
                    </a:p>
                  </a:txBody>
                  <a:tcPr/>
                </a:tc>
                <a:tc>
                  <a:txBody>
                    <a:bodyPr/>
                    <a:lstStyle/>
                    <a:p>
                      <a:pPr algn="l"/>
                      <a:r>
                        <a:rPr lang="en-US" sz="1200" dirty="0"/>
                        <a:t>MAE score</a:t>
                      </a:r>
                    </a:p>
                  </a:txBody>
                  <a:tcPr/>
                </a:tc>
                <a:tc>
                  <a:txBody>
                    <a:bodyPr/>
                    <a:lstStyle/>
                    <a:p>
                      <a:pPr algn="l"/>
                      <a:r>
                        <a:rPr lang="en-US" dirty="0"/>
                        <a:t>Cross validation score</a:t>
                      </a:r>
                      <a:endParaRPr lang="en-US" dirty="0" err="1"/>
                    </a:p>
                  </a:txBody>
                  <a:tcPr/>
                </a:tc>
                <a:extLst>
                  <a:ext uri="{0D108BD9-81ED-4DB2-BD59-A6C34878D82A}">
                    <a16:rowId xmlns:a16="http://schemas.microsoft.com/office/drawing/2014/main" val="425561766"/>
                  </a:ext>
                </a:extLst>
              </a:tr>
              <a:tr h="391405">
                <a:tc>
                  <a:txBody>
                    <a:bodyPr/>
                    <a:lstStyle/>
                    <a:p>
                      <a:pPr algn="l"/>
                      <a:r>
                        <a:rPr lang="en-US" dirty="0"/>
                        <a:t>Old Customer List</a:t>
                      </a:r>
                    </a:p>
                  </a:txBody>
                  <a:tcPr/>
                </a:tc>
                <a:tc>
                  <a:txBody>
                    <a:bodyPr/>
                    <a:lstStyle/>
                    <a:p>
                      <a:pPr algn="l"/>
                      <a:r>
                        <a:rPr lang="en-US"/>
                        <a:t>4.93</a:t>
                      </a:r>
                      <a:endParaRPr lang="en-US" dirty="0"/>
                    </a:p>
                  </a:txBody>
                  <a:tcPr/>
                </a:tc>
                <a:tc>
                  <a:txBody>
                    <a:bodyPr/>
                    <a:lstStyle/>
                    <a:p>
                      <a:pPr algn="l"/>
                      <a:r>
                        <a:rPr lang="en-US"/>
                        <a:t>5.89</a:t>
                      </a:r>
                      <a:endParaRPr lang="en-US" dirty="0"/>
                    </a:p>
                  </a:txBody>
                  <a:tcPr/>
                </a:tc>
                <a:extLst>
                  <a:ext uri="{0D108BD9-81ED-4DB2-BD59-A6C34878D82A}">
                    <a16:rowId xmlns:a16="http://schemas.microsoft.com/office/drawing/2014/main" val="1562436727"/>
                  </a:ext>
                </a:extLst>
              </a:tr>
            </a:tbl>
          </a:graphicData>
        </a:graphic>
      </p:graphicFrame>
    </p:spTree>
    <p:extLst>
      <p:ext uri="{BB962C8B-B14F-4D97-AF65-F5344CB8AC3E}">
        <p14:creationId xmlns:p14="http://schemas.microsoft.com/office/powerpoint/2010/main" val="81278550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3. OLD CUSTOMER LIST PRINCIPAL COMPONENT ANALYSIS (PCA) LOADINGS.</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graphicFrame>
        <p:nvGraphicFramePr>
          <p:cNvPr id="4" name="Table 3">
            <a:extLst>
              <a:ext uri="{FF2B5EF4-FFF2-40B4-BE49-F238E27FC236}">
                <a16:creationId xmlns:a16="http://schemas.microsoft.com/office/drawing/2014/main" id="{B1D4A4F0-91E9-F289-CE8A-9FFD3F6D49A9}"/>
              </a:ext>
            </a:extLst>
          </p:cNvPr>
          <p:cNvGraphicFramePr>
            <a:graphicFrameLocks noGrp="1"/>
          </p:cNvGraphicFramePr>
          <p:nvPr>
            <p:extLst>
              <p:ext uri="{D42A27DB-BD31-4B8C-83A1-F6EECF244321}">
                <p14:modId xmlns:p14="http://schemas.microsoft.com/office/powerpoint/2010/main" val="2656282901"/>
              </p:ext>
            </p:extLst>
          </p:nvPr>
        </p:nvGraphicFramePr>
        <p:xfrm>
          <a:off x="0" y="1123950"/>
          <a:ext cx="9144000" cy="2895600"/>
        </p:xfrm>
        <a:graphic>
          <a:graphicData uri="http://schemas.openxmlformats.org/drawingml/2006/table">
            <a:tbl>
              <a:tblPr bandRow="1">
                <a:tableStyleId>{284E427A-3D55-4303-BF80-6455036E1DE7}</a:tableStyleId>
              </a:tblPr>
              <a:tblGrid>
                <a:gridCol w="914400">
                  <a:extLst>
                    <a:ext uri="{9D8B030D-6E8A-4147-A177-3AD203B41FA5}">
                      <a16:colId xmlns:a16="http://schemas.microsoft.com/office/drawing/2014/main" val="2930044946"/>
                    </a:ext>
                  </a:extLst>
                </a:gridCol>
                <a:gridCol w="914400">
                  <a:extLst>
                    <a:ext uri="{9D8B030D-6E8A-4147-A177-3AD203B41FA5}">
                      <a16:colId xmlns:a16="http://schemas.microsoft.com/office/drawing/2014/main" val="3925460860"/>
                    </a:ext>
                  </a:extLst>
                </a:gridCol>
                <a:gridCol w="914400">
                  <a:extLst>
                    <a:ext uri="{9D8B030D-6E8A-4147-A177-3AD203B41FA5}">
                      <a16:colId xmlns:a16="http://schemas.microsoft.com/office/drawing/2014/main" val="905745371"/>
                    </a:ext>
                  </a:extLst>
                </a:gridCol>
                <a:gridCol w="914400">
                  <a:extLst>
                    <a:ext uri="{9D8B030D-6E8A-4147-A177-3AD203B41FA5}">
                      <a16:colId xmlns:a16="http://schemas.microsoft.com/office/drawing/2014/main" val="644569691"/>
                    </a:ext>
                  </a:extLst>
                </a:gridCol>
                <a:gridCol w="914400">
                  <a:extLst>
                    <a:ext uri="{9D8B030D-6E8A-4147-A177-3AD203B41FA5}">
                      <a16:colId xmlns:a16="http://schemas.microsoft.com/office/drawing/2014/main" val="1041731909"/>
                    </a:ext>
                  </a:extLst>
                </a:gridCol>
                <a:gridCol w="914400">
                  <a:extLst>
                    <a:ext uri="{9D8B030D-6E8A-4147-A177-3AD203B41FA5}">
                      <a16:colId xmlns:a16="http://schemas.microsoft.com/office/drawing/2014/main" val="3889246800"/>
                    </a:ext>
                  </a:extLst>
                </a:gridCol>
                <a:gridCol w="914400">
                  <a:extLst>
                    <a:ext uri="{9D8B030D-6E8A-4147-A177-3AD203B41FA5}">
                      <a16:colId xmlns:a16="http://schemas.microsoft.com/office/drawing/2014/main" val="2338667239"/>
                    </a:ext>
                  </a:extLst>
                </a:gridCol>
                <a:gridCol w="914400">
                  <a:extLst>
                    <a:ext uri="{9D8B030D-6E8A-4147-A177-3AD203B41FA5}">
                      <a16:colId xmlns:a16="http://schemas.microsoft.com/office/drawing/2014/main" val="198038732"/>
                    </a:ext>
                  </a:extLst>
                </a:gridCol>
                <a:gridCol w="914400">
                  <a:extLst>
                    <a:ext uri="{9D8B030D-6E8A-4147-A177-3AD203B41FA5}">
                      <a16:colId xmlns:a16="http://schemas.microsoft.com/office/drawing/2014/main" val="1312899098"/>
                    </a:ext>
                  </a:extLst>
                </a:gridCol>
                <a:gridCol w="914400">
                  <a:extLst>
                    <a:ext uri="{9D8B030D-6E8A-4147-A177-3AD203B41FA5}">
                      <a16:colId xmlns:a16="http://schemas.microsoft.com/office/drawing/2014/main" val="2403135436"/>
                    </a:ext>
                  </a:extLst>
                </a:gridCol>
              </a:tblGrid>
              <a:tr h="0">
                <a:tc>
                  <a:txBody>
                    <a:bodyPr/>
                    <a:lstStyle/>
                    <a:p>
                      <a:pPr algn="r" fontAlgn="ctr"/>
                      <a:endParaRPr lang="en-US">
                        <a:effectLst/>
                      </a:endParaRPr>
                    </a:p>
                  </a:txBody>
                  <a:tcPr anchor="ctr"/>
                </a:tc>
                <a:tc>
                  <a:txBody>
                    <a:bodyPr/>
                    <a:lstStyle/>
                    <a:p>
                      <a:pPr algn="r" fontAlgn="ctr"/>
                      <a:r>
                        <a:rPr lang="en-US">
                          <a:effectLst/>
                        </a:rPr>
                        <a:t>PC1</a:t>
                      </a:r>
                    </a:p>
                  </a:txBody>
                  <a:tcPr anchor="ctr"/>
                </a:tc>
                <a:tc>
                  <a:txBody>
                    <a:bodyPr/>
                    <a:lstStyle/>
                    <a:p>
                      <a:pPr algn="r" fontAlgn="ctr"/>
                      <a:r>
                        <a:rPr lang="en-US">
                          <a:effectLst/>
                        </a:rPr>
                        <a:t>PC2</a:t>
                      </a:r>
                    </a:p>
                  </a:txBody>
                  <a:tcPr anchor="ctr"/>
                </a:tc>
                <a:tc>
                  <a:txBody>
                    <a:bodyPr/>
                    <a:lstStyle/>
                    <a:p>
                      <a:pPr algn="r" fontAlgn="ctr"/>
                      <a:r>
                        <a:rPr lang="en-US">
                          <a:effectLst/>
                        </a:rPr>
                        <a:t>PC3</a:t>
                      </a:r>
                    </a:p>
                  </a:txBody>
                  <a:tcPr anchor="ctr"/>
                </a:tc>
                <a:tc>
                  <a:txBody>
                    <a:bodyPr/>
                    <a:lstStyle/>
                    <a:p>
                      <a:pPr algn="r" fontAlgn="ctr"/>
                      <a:r>
                        <a:rPr lang="en-US">
                          <a:effectLst/>
                        </a:rPr>
                        <a:t>PC4</a:t>
                      </a:r>
                    </a:p>
                  </a:txBody>
                  <a:tcPr anchor="ctr"/>
                </a:tc>
                <a:tc>
                  <a:txBody>
                    <a:bodyPr/>
                    <a:lstStyle/>
                    <a:p>
                      <a:pPr algn="r" fontAlgn="ctr"/>
                      <a:r>
                        <a:rPr lang="en-US">
                          <a:effectLst/>
                        </a:rPr>
                        <a:t>PC5</a:t>
                      </a:r>
                    </a:p>
                  </a:txBody>
                  <a:tcPr anchor="ctr"/>
                </a:tc>
                <a:tc>
                  <a:txBody>
                    <a:bodyPr/>
                    <a:lstStyle/>
                    <a:p>
                      <a:pPr algn="r" fontAlgn="ctr"/>
                      <a:r>
                        <a:rPr lang="en-US">
                          <a:effectLst/>
                        </a:rPr>
                        <a:t>PC6</a:t>
                      </a:r>
                    </a:p>
                  </a:txBody>
                  <a:tcPr anchor="ctr"/>
                </a:tc>
                <a:tc>
                  <a:txBody>
                    <a:bodyPr/>
                    <a:lstStyle/>
                    <a:p>
                      <a:pPr algn="r" fontAlgn="ctr"/>
                      <a:r>
                        <a:rPr lang="en-US">
                          <a:effectLst/>
                        </a:rPr>
                        <a:t>PC7</a:t>
                      </a:r>
                    </a:p>
                  </a:txBody>
                  <a:tcPr anchor="ctr"/>
                </a:tc>
                <a:tc>
                  <a:txBody>
                    <a:bodyPr/>
                    <a:lstStyle/>
                    <a:p>
                      <a:pPr algn="r" fontAlgn="ctr"/>
                      <a:r>
                        <a:rPr lang="en-US">
                          <a:effectLst/>
                        </a:rPr>
                        <a:t>PC8</a:t>
                      </a:r>
                    </a:p>
                  </a:txBody>
                  <a:tcPr anchor="ctr"/>
                </a:tc>
                <a:tc>
                  <a:txBody>
                    <a:bodyPr/>
                    <a:lstStyle/>
                    <a:p>
                      <a:pPr algn="r" fontAlgn="ctr"/>
                      <a:r>
                        <a:rPr lang="en-US">
                          <a:effectLst/>
                        </a:rPr>
                        <a:t>PC9</a:t>
                      </a:r>
                    </a:p>
                  </a:txBody>
                  <a:tcPr anchor="ctr"/>
                </a:tc>
                <a:extLst>
                  <a:ext uri="{0D108BD9-81ED-4DB2-BD59-A6C34878D82A}">
                    <a16:rowId xmlns:a16="http://schemas.microsoft.com/office/drawing/2014/main" val="1608299336"/>
                  </a:ext>
                </a:extLst>
              </a:tr>
              <a:tr h="0">
                <a:tc>
                  <a:txBody>
                    <a:bodyPr/>
                    <a:lstStyle/>
                    <a:p>
                      <a:pPr algn="r" fontAlgn="ctr"/>
                      <a:r>
                        <a:rPr lang="en-US">
                          <a:effectLst/>
                        </a:rPr>
                        <a:t>postcode</a:t>
                      </a:r>
                    </a:p>
                  </a:txBody>
                  <a:tcPr anchor="ctr"/>
                </a:tc>
                <a:tc>
                  <a:txBody>
                    <a:bodyPr/>
                    <a:lstStyle/>
                    <a:p>
                      <a:pPr fontAlgn="ctr"/>
                      <a:r>
                        <a:rPr lang="en-US">
                          <a:effectLst/>
                        </a:rPr>
                        <a:t>0.686411</a:t>
                      </a:r>
                    </a:p>
                  </a:txBody>
                  <a:tcPr anchor="ctr"/>
                </a:tc>
                <a:tc>
                  <a:txBody>
                    <a:bodyPr/>
                    <a:lstStyle/>
                    <a:p>
                      <a:pPr fontAlgn="ctr"/>
                      <a:r>
                        <a:rPr lang="en-US">
                          <a:effectLst/>
                        </a:rPr>
                        <a:t>-0.151170</a:t>
                      </a:r>
                    </a:p>
                  </a:txBody>
                  <a:tcPr anchor="ctr"/>
                </a:tc>
                <a:tc>
                  <a:txBody>
                    <a:bodyPr/>
                    <a:lstStyle/>
                    <a:p>
                      <a:pPr fontAlgn="ctr"/>
                      <a:r>
                        <a:rPr lang="en-US">
                          <a:effectLst/>
                        </a:rPr>
                        <a:t>0.037373</a:t>
                      </a:r>
                    </a:p>
                  </a:txBody>
                  <a:tcPr anchor="ctr"/>
                </a:tc>
                <a:tc>
                  <a:txBody>
                    <a:bodyPr/>
                    <a:lstStyle/>
                    <a:p>
                      <a:pPr fontAlgn="ctr"/>
                      <a:r>
                        <a:rPr lang="en-US">
                          <a:effectLst/>
                        </a:rPr>
                        <a:t>0.039704</a:t>
                      </a:r>
                    </a:p>
                  </a:txBody>
                  <a:tcPr anchor="ctr"/>
                </a:tc>
                <a:tc>
                  <a:txBody>
                    <a:bodyPr/>
                    <a:lstStyle/>
                    <a:p>
                      <a:pPr fontAlgn="ctr"/>
                      <a:r>
                        <a:rPr lang="en-US">
                          <a:effectLst/>
                        </a:rPr>
                        <a:t>-0.051434</a:t>
                      </a:r>
                    </a:p>
                  </a:txBody>
                  <a:tcPr anchor="ctr"/>
                </a:tc>
                <a:tc>
                  <a:txBody>
                    <a:bodyPr/>
                    <a:lstStyle/>
                    <a:p>
                      <a:pPr fontAlgn="ctr"/>
                      <a:r>
                        <a:rPr lang="en-US">
                          <a:effectLst/>
                        </a:rPr>
                        <a:t>-0.043737</a:t>
                      </a:r>
                    </a:p>
                  </a:txBody>
                  <a:tcPr anchor="ctr"/>
                </a:tc>
                <a:tc>
                  <a:txBody>
                    <a:bodyPr/>
                    <a:lstStyle/>
                    <a:p>
                      <a:pPr fontAlgn="ctr"/>
                      <a:r>
                        <a:rPr lang="en-US">
                          <a:effectLst/>
                        </a:rPr>
                        <a:t>-0.012469</a:t>
                      </a:r>
                    </a:p>
                  </a:txBody>
                  <a:tcPr anchor="ctr"/>
                </a:tc>
                <a:tc>
                  <a:txBody>
                    <a:bodyPr/>
                    <a:lstStyle/>
                    <a:p>
                      <a:pPr fontAlgn="ctr"/>
                      <a:r>
                        <a:rPr lang="en-US">
                          <a:effectLst/>
                        </a:rPr>
                        <a:t>-0.021967</a:t>
                      </a:r>
                    </a:p>
                  </a:txBody>
                  <a:tcPr anchor="ctr"/>
                </a:tc>
                <a:tc>
                  <a:txBody>
                    <a:bodyPr/>
                    <a:lstStyle/>
                    <a:p>
                      <a:pPr fontAlgn="ctr"/>
                      <a:r>
                        <a:rPr lang="en-US">
                          <a:effectLst/>
                        </a:rPr>
                        <a:t>-0.705562</a:t>
                      </a:r>
                    </a:p>
                  </a:txBody>
                  <a:tcPr anchor="ctr"/>
                </a:tc>
                <a:extLst>
                  <a:ext uri="{0D108BD9-81ED-4DB2-BD59-A6C34878D82A}">
                    <a16:rowId xmlns:a16="http://schemas.microsoft.com/office/drawing/2014/main" val="843272784"/>
                  </a:ext>
                </a:extLst>
              </a:tr>
              <a:tr h="0">
                <a:tc>
                  <a:txBody>
                    <a:bodyPr/>
                    <a:lstStyle/>
                    <a:p>
                      <a:pPr algn="r" fontAlgn="ctr"/>
                      <a:r>
                        <a:rPr lang="en-US">
                          <a:effectLst/>
                        </a:rPr>
                        <a:t>DOB</a:t>
                      </a:r>
                    </a:p>
                  </a:txBody>
                  <a:tcPr anchor="ctr"/>
                </a:tc>
                <a:tc>
                  <a:txBody>
                    <a:bodyPr/>
                    <a:lstStyle/>
                    <a:p>
                      <a:pPr fontAlgn="ctr"/>
                      <a:r>
                        <a:rPr lang="en-US">
                          <a:effectLst/>
                        </a:rPr>
                        <a:t>0.174258</a:t>
                      </a:r>
                    </a:p>
                  </a:txBody>
                  <a:tcPr anchor="ctr"/>
                </a:tc>
                <a:tc>
                  <a:txBody>
                    <a:bodyPr/>
                    <a:lstStyle/>
                    <a:p>
                      <a:pPr fontAlgn="ctr"/>
                      <a:r>
                        <a:rPr lang="en-US">
                          <a:effectLst/>
                        </a:rPr>
                        <a:t>0.683903</a:t>
                      </a:r>
                    </a:p>
                  </a:txBody>
                  <a:tcPr anchor="ctr"/>
                </a:tc>
                <a:tc>
                  <a:txBody>
                    <a:bodyPr/>
                    <a:lstStyle/>
                    <a:p>
                      <a:pPr fontAlgn="ctr"/>
                      <a:r>
                        <a:rPr lang="en-US">
                          <a:effectLst/>
                        </a:rPr>
                        <a:t>0.002809</a:t>
                      </a:r>
                    </a:p>
                  </a:txBody>
                  <a:tcPr anchor="ctr"/>
                </a:tc>
                <a:tc>
                  <a:txBody>
                    <a:bodyPr/>
                    <a:lstStyle/>
                    <a:p>
                      <a:pPr fontAlgn="ctr"/>
                      <a:r>
                        <a:rPr lang="en-US">
                          <a:effectLst/>
                        </a:rPr>
                        <a:t>-0.029866</a:t>
                      </a:r>
                    </a:p>
                  </a:txBody>
                  <a:tcPr anchor="ctr"/>
                </a:tc>
                <a:tc>
                  <a:txBody>
                    <a:bodyPr/>
                    <a:lstStyle/>
                    <a:p>
                      <a:pPr fontAlgn="ctr"/>
                      <a:r>
                        <a:rPr lang="en-US">
                          <a:effectLst/>
                        </a:rPr>
                        <a:t>0.013749</a:t>
                      </a:r>
                    </a:p>
                  </a:txBody>
                  <a:tcPr anchor="ctr"/>
                </a:tc>
                <a:tc>
                  <a:txBody>
                    <a:bodyPr/>
                    <a:lstStyle/>
                    <a:p>
                      <a:pPr fontAlgn="ctr"/>
                      <a:r>
                        <a:rPr lang="en-US">
                          <a:effectLst/>
                        </a:rPr>
                        <a:t>-0.003472</a:t>
                      </a:r>
                    </a:p>
                  </a:txBody>
                  <a:tcPr anchor="ctr"/>
                </a:tc>
                <a:tc>
                  <a:txBody>
                    <a:bodyPr/>
                    <a:lstStyle/>
                    <a:p>
                      <a:pPr fontAlgn="ctr"/>
                      <a:r>
                        <a:rPr lang="en-US">
                          <a:effectLst/>
                        </a:rPr>
                        <a:t>-0.037998</a:t>
                      </a:r>
                    </a:p>
                  </a:txBody>
                  <a:tcPr anchor="ctr"/>
                </a:tc>
                <a:tc>
                  <a:txBody>
                    <a:bodyPr/>
                    <a:lstStyle/>
                    <a:p>
                      <a:pPr fontAlgn="ctr"/>
                      <a:r>
                        <a:rPr lang="en-US">
                          <a:effectLst/>
                        </a:rPr>
                        <a:t>0.706658</a:t>
                      </a:r>
                    </a:p>
                  </a:txBody>
                  <a:tcPr anchor="ctr"/>
                </a:tc>
                <a:tc>
                  <a:txBody>
                    <a:bodyPr/>
                    <a:lstStyle/>
                    <a:p>
                      <a:pPr fontAlgn="ctr"/>
                      <a:r>
                        <a:rPr lang="en-US">
                          <a:effectLst/>
                        </a:rPr>
                        <a:t>-0.000649</a:t>
                      </a:r>
                    </a:p>
                  </a:txBody>
                  <a:tcPr anchor="ctr"/>
                </a:tc>
                <a:extLst>
                  <a:ext uri="{0D108BD9-81ED-4DB2-BD59-A6C34878D82A}">
                    <a16:rowId xmlns:a16="http://schemas.microsoft.com/office/drawing/2014/main" val="106182727"/>
                  </a:ext>
                </a:extLst>
              </a:tr>
              <a:tr h="0">
                <a:tc>
                  <a:txBody>
                    <a:bodyPr/>
                    <a:lstStyle/>
                    <a:p>
                      <a:pPr algn="r" fontAlgn="ctr"/>
                      <a:r>
                        <a:rPr lang="en-US">
                          <a:effectLst/>
                        </a:rPr>
                        <a:t>customer_id</a:t>
                      </a:r>
                    </a:p>
                  </a:txBody>
                  <a:tcPr anchor="ctr"/>
                </a:tc>
                <a:tc>
                  <a:txBody>
                    <a:bodyPr/>
                    <a:lstStyle/>
                    <a:p>
                      <a:pPr fontAlgn="ctr"/>
                      <a:r>
                        <a:rPr lang="en-US">
                          <a:effectLst/>
                        </a:rPr>
                        <a:t>0.033647</a:t>
                      </a:r>
                    </a:p>
                  </a:txBody>
                  <a:tcPr anchor="ctr"/>
                </a:tc>
                <a:tc>
                  <a:txBody>
                    <a:bodyPr/>
                    <a:lstStyle/>
                    <a:p>
                      <a:pPr fontAlgn="ctr"/>
                      <a:r>
                        <a:rPr lang="en-US">
                          <a:effectLst/>
                        </a:rPr>
                        <a:t>0.004156</a:t>
                      </a:r>
                    </a:p>
                  </a:txBody>
                  <a:tcPr anchor="ctr"/>
                </a:tc>
                <a:tc>
                  <a:txBody>
                    <a:bodyPr/>
                    <a:lstStyle/>
                    <a:p>
                      <a:pPr fontAlgn="ctr"/>
                      <a:r>
                        <a:rPr lang="en-US">
                          <a:effectLst/>
                        </a:rPr>
                        <a:t>-0.601359</a:t>
                      </a:r>
                    </a:p>
                  </a:txBody>
                  <a:tcPr anchor="ctr"/>
                </a:tc>
                <a:tc>
                  <a:txBody>
                    <a:bodyPr/>
                    <a:lstStyle/>
                    <a:p>
                      <a:pPr fontAlgn="ctr"/>
                      <a:r>
                        <a:rPr lang="en-US">
                          <a:effectLst/>
                        </a:rPr>
                        <a:t>0.305623</a:t>
                      </a:r>
                    </a:p>
                  </a:txBody>
                  <a:tcPr anchor="ctr"/>
                </a:tc>
                <a:tc>
                  <a:txBody>
                    <a:bodyPr/>
                    <a:lstStyle/>
                    <a:p>
                      <a:pPr fontAlgn="ctr"/>
                      <a:r>
                        <a:rPr lang="en-US">
                          <a:effectLst/>
                        </a:rPr>
                        <a:t>-0.232755</a:t>
                      </a:r>
                    </a:p>
                  </a:txBody>
                  <a:tcPr anchor="ctr"/>
                </a:tc>
                <a:tc>
                  <a:txBody>
                    <a:bodyPr/>
                    <a:lstStyle/>
                    <a:p>
                      <a:pPr fontAlgn="ctr"/>
                      <a:r>
                        <a:rPr lang="en-US">
                          <a:effectLst/>
                        </a:rPr>
                        <a:t>0.371897</a:t>
                      </a:r>
                    </a:p>
                  </a:txBody>
                  <a:tcPr anchor="ctr"/>
                </a:tc>
                <a:tc>
                  <a:txBody>
                    <a:bodyPr/>
                    <a:lstStyle/>
                    <a:p>
                      <a:pPr fontAlgn="ctr"/>
                      <a:r>
                        <a:rPr lang="en-US">
                          <a:effectLst/>
                        </a:rPr>
                        <a:t>0.591302</a:t>
                      </a:r>
                    </a:p>
                  </a:txBody>
                  <a:tcPr anchor="ctr"/>
                </a:tc>
                <a:tc>
                  <a:txBody>
                    <a:bodyPr/>
                    <a:lstStyle/>
                    <a:p>
                      <a:pPr fontAlgn="ctr"/>
                      <a:r>
                        <a:rPr lang="en-US">
                          <a:effectLst/>
                        </a:rPr>
                        <a:t>0.041137</a:t>
                      </a:r>
                    </a:p>
                  </a:txBody>
                  <a:tcPr anchor="ctr"/>
                </a:tc>
                <a:tc>
                  <a:txBody>
                    <a:bodyPr/>
                    <a:lstStyle/>
                    <a:p>
                      <a:pPr fontAlgn="ctr"/>
                      <a:r>
                        <a:rPr lang="en-US">
                          <a:effectLst/>
                        </a:rPr>
                        <a:t>-0.000629</a:t>
                      </a:r>
                    </a:p>
                  </a:txBody>
                  <a:tcPr anchor="ctr"/>
                </a:tc>
                <a:extLst>
                  <a:ext uri="{0D108BD9-81ED-4DB2-BD59-A6C34878D82A}">
                    <a16:rowId xmlns:a16="http://schemas.microsoft.com/office/drawing/2014/main" val="2266536338"/>
                  </a:ext>
                </a:extLst>
              </a:tr>
              <a:tr h="0">
                <a:tc>
                  <a:txBody>
                    <a:bodyPr/>
                    <a:lstStyle/>
                    <a:p>
                      <a:pPr algn="r" fontAlgn="ctr"/>
                      <a:r>
                        <a:rPr lang="en-US">
                          <a:effectLst/>
                        </a:rPr>
                        <a:t>tenure</a:t>
                      </a:r>
                    </a:p>
                  </a:txBody>
                  <a:tcPr anchor="ctr"/>
                </a:tc>
                <a:tc>
                  <a:txBody>
                    <a:bodyPr/>
                    <a:lstStyle/>
                    <a:p>
                      <a:pPr fontAlgn="ctr"/>
                      <a:r>
                        <a:rPr lang="en-US">
                          <a:effectLst/>
                        </a:rPr>
                        <a:t>-0.144816</a:t>
                      </a:r>
                    </a:p>
                  </a:txBody>
                  <a:tcPr anchor="ctr"/>
                </a:tc>
                <a:tc>
                  <a:txBody>
                    <a:bodyPr/>
                    <a:lstStyle/>
                    <a:p>
                      <a:pPr fontAlgn="ctr"/>
                      <a:r>
                        <a:rPr lang="en-US">
                          <a:effectLst/>
                        </a:rPr>
                        <a:t>-0.690492</a:t>
                      </a:r>
                    </a:p>
                  </a:txBody>
                  <a:tcPr anchor="ctr"/>
                </a:tc>
                <a:tc>
                  <a:txBody>
                    <a:bodyPr/>
                    <a:lstStyle/>
                    <a:p>
                      <a:pPr fontAlgn="ctr"/>
                      <a:r>
                        <a:rPr lang="en-US">
                          <a:effectLst/>
                        </a:rPr>
                        <a:t>0.057522</a:t>
                      </a:r>
                    </a:p>
                  </a:txBody>
                  <a:tcPr anchor="ctr"/>
                </a:tc>
                <a:tc>
                  <a:txBody>
                    <a:bodyPr/>
                    <a:lstStyle/>
                    <a:p>
                      <a:pPr fontAlgn="ctr"/>
                      <a:r>
                        <a:rPr lang="en-US">
                          <a:effectLst/>
                        </a:rPr>
                        <a:t>-0.009098</a:t>
                      </a:r>
                    </a:p>
                  </a:txBody>
                  <a:tcPr anchor="ctr"/>
                </a:tc>
                <a:tc>
                  <a:txBody>
                    <a:bodyPr/>
                    <a:lstStyle/>
                    <a:p>
                      <a:pPr fontAlgn="ctr"/>
                      <a:r>
                        <a:rPr lang="en-US">
                          <a:effectLst/>
                        </a:rPr>
                        <a:t>-0.005215</a:t>
                      </a:r>
                    </a:p>
                  </a:txBody>
                  <a:tcPr anchor="ctr"/>
                </a:tc>
                <a:tc>
                  <a:txBody>
                    <a:bodyPr/>
                    <a:lstStyle/>
                    <a:p>
                      <a:pPr fontAlgn="ctr"/>
                      <a:r>
                        <a:rPr lang="en-US">
                          <a:effectLst/>
                        </a:rPr>
                        <a:t>-0.014256</a:t>
                      </a:r>
                    </a:p>
                  </a:txBody>
                  <a:tcPr anchor="ctr"/>
                </a:tc>
                <a:tc>
                  <a:txBody>
                    <a:bodyPr/>
                    <a:lstStyle/>
                    <a:p>
                      <a:pPr fontAlgn="ctr"/>
                      <a:r>
                        <a:rPr lang="en-US">
                          <a:effectLst/>
                        </a:rPr>
                        <a:t>0.034136</a:t>
                      </a:r>
                    </a:p>
                  </a:txBody>
                  <a:tcPr anchor="ctr"/>
                </a:tc>
                <a:tc>
                  <a:txBody>
                    <a:bodyPr/>
                    <a:lstStyle/>
                    <a:p>
                      <a:pPr fontAlgn="ctr"/>
                      <a:r>
                        <a:rPr lang="en-US">
                          <a:effectLst/>
                        </a:rPr>
                        <a:t>0.705212</a:t>
                      </a:r>
                    </a:p>
                  </a:txBody>
                  <a:tcPr anchor="ctr"/>
                </a:tc>
                <a:tc>
                  <a:txBody>
                    <a:bodyPr/>
                    <a:lstStyle/>
                    <a:p>
                      <a:pPr fontAlgn="ctr"/>
                      <a:r>
                        <a:rPr lang="en-US">
                          <a:effectLst/>
                        </a:rPr>
                        <a:t>-0.011705</a:t>
                      </a:r>
                    </a:p>
                  </a:txBody>
                  <a:tcPr anchor="ctr"/>
                </a:tc>
                <a:extLst>
                  <a:ext uri="{0D108BD9-81ED-4DB2-BD59-A6C34878D82A}">
                    <a16:rowId xmlns:a16="http://schemas.microsoft.com/office/drawing/2014/main" val="3831152622"/>
                  </a:ext>
                </a:extLst>
              </a:tr>
              <a:tr h="0">
                <a:tc>
                  <a:txBody>
                    <a:bodyPr/>
                    <a:lstStyle/>
                    <a:p>
                      <a:pPr algn="r" fontAlgn="ctr"/>
                      <a:r>
                        <a:rPr lang="en-US">
                          <a:effectLst/>
                        </a:rPr>
                        <a:t>job_industry_category</a:t>
                      </a:r>
                    </a:p>
                  </a:txBody>
                  <a:tcPr anchor="ctr"/>
                </a:tc>
                <a:tc>
                  <a:txBody>
                    <a:bodyPr/>
                    <a:lstStyle/>
                    <a:p>
                      <a:pPr fontAlgn="ctr"/>
                      <a:r>
                        <a:rPr lang="en-US">
                          <a:effectLst/>
                        </a:rPr>
                        <a:t>0.021452</a:t>
                      </a:r>
                    </a:p>
                  </a:txBody>
                  <a:tcPr anchor="ctr"/>
                </a:tc>
                <a:tc>
                  <a:txBody>
                    <a:bodyPr/>
                    <a:lstStyle/>
                    <a:p>
                      <a:pPr fontAlgn="ctr"/>
                      <a:r>
                        <a:rPr lang="en-US">
                          <a:effectLst/>
                        </a:rPr>
                        <a:t>-0.064592</a:t>
                      </a:r>
                    </a:p>
                  </a:txBody>
                  <a:tcPr anchor="ctr"/>
                </a:tc>
                <a:tc>
                  <a:txBody>
                    <a:bodyPr/>
                    <a:lstStyle/>
                    <a:p>
                      <a:pPr fontAlgn="ctr"/>
                      <a:r>
                        <a:rPr lang="en-US">
                          <a:effectLst/>
                        </a:rPr>
                        <a:t>-0.592179</a:t>
                      </a:r>
                    </a:p>
                  </a:txBody>
                  <a:tcPr anchor="ctr"/>
                </a:tc>
                <a:tc>
                  <a:txBody>
                    <a:bodyPr/>
                    <a:lstStyle/>
                    <a:p>
                      <a:pPr fontAlgn="ctr"/>
                      <a:r>
                        <a:rPr lang="en-US">
                          <a:effectLst/>
                        </a:rPr>
                        <a:t>0.189295</a:t>
                      </a:r>
                    </a:p>
                  </a:txBody>
                  <a:tcPr anchor="ctr"/>
                </a:tc>
                <a:tc>
                  <a:txBody>
                    <a:bodyPr/>
                    <a:lstStyle/>
                    <a:p>
                      <a:pPr fontAlgn="ctr"/>
                      <a:r>
                        <a:rPr lang="en-US">
                          <a:effectLst/>
                        </a:rPr>
                        <a:t>0.483819</a:t>
                      </a:r>
                    </a:p>
                  </a:txBody>
                  <a:tcPr anchor="ctr"/>
                </a:tc>
                <a:tc>
                  <a:txBody>
                    <a:bodyPr/>
                    <a:lstStyle/>
                    <a:p>
                      <a:pPr fontAlgn="ctr"/>
                      <a:r>
                        <a:rPr lang="en-US">
                          <a:effectLst/>
                        </a:rPr>
                        <a:t>0.133819</a:t>
                      </a:r>
                    </a:p>
                  </a:txBody>
                  <a:tcPr anchor="ctr"/>
                </a:tc>
                <a:tc>
                  <a:txBody>
                    <a:bodyPr/>
                    <a:lstStyle/>
                    <a:p>
                      <a:pPr fontAlgn="ctr"/>
                      <a:r>
                        <a:rPr lang="en-US">
                          <a:effectLst/>
                        </a:rPr>
                        <a:t>-0.596458</a:t>
                      </a:r>
                    </a:p>
                  </a:txBody>
                  <a:tcPr anchor="ctr"/>
                </a:tc>
                <a:tc>
                  <a:txBody>
                    <a:bodyPr/>
                    <a:lstStyle/>
                    <a:p>
                      <a:pPr fontAlgn="ctr"/>
                      <a:r>
                        <a:rPr lang="en-US">
                          <a:effectLst/>
                        </a:rPr>
                        <a:t>0.026731</a:t>
                      </a:r>
                    </a:p>
                  </a:txBody>
                  <a:tcPr anchor="ctr"/>
                </a:tc>
                <a:tc>
                  <a:txBody>
                    <a:bodyPr/>
                    <a:lstStyle/>
                    <a:p>
                      <a:pPr fontAlgn="ctr"/>
                      <a:r>
                        <a:rPr lang="en-US">
                          <a:effectLst/>
                        </a:rPr>
                        <a:t>-0.019862</a:t>
                      </a:r>
                    </a:p>
                  </a:txBody>
                  <a:tcPr anchor="ctr"/>
                </a:tc>
                <a:extLst>
                  <a:ext uri="{0D108BD9-81ED-4DB2-BD59-A6C34878D82A}">
                    <a16:rowId xmlns:a16="http://schemas.microsoft.com/office/drawing/2014/main" val="1625178317"/>
                  </a:ext>
                </a:extLst>
              </a:tr>
              <a:tr h="0">
                <a:tc>
                  <a:txBody>
                    <a:bodyPr/>
                    <a:lstStyle/>
                    <a:p>
                      <a:pPr algn="r" fontAlgn="ctr"/>
                      <a:r>
                        <a:rPr lang="en-US">
                          <a:effectLst/>
                        </a:rPr>
                        <a:t>wealth_segment</a:t>
                      </a:r>
                    </a:p>
                  </a:txBody>
                  <a:tcPr anchor="ctr"/>
                </a:tc>
                <a:tc>
                  <a:txBody>
                    <a:bodyPr/>
                    <a:lstStyle/>
                    <a:p>
                      <a:pPr fontAlgn="ctr"/>
                      <a:r>
                        <a:rPr lang="en-US">
                          <a:effectLst/>
                        </a:rPr>
                        <a:t>0.007502</a:t>
                      </a:r>
                    </a:p>
                  </a:txBody>
                  <a:tcPr anchor="ctr"/>
                </a:tc>
                <a:tc>
                  <a:txBody>
                    <a:bodyPr/>
                    <a:lstStyle/>
                    <a:p>
                      <a:pPr fontAlgn="ctr"/>
                      <a:r>
                        <a:rPr lang="en-US">
                          <a:effectLst/>
                        </a:rPr>
                        <a:t>-0.031796</a:t>
                      </a:r>
                    </a:p>
                  </a:txBody>
                  <a:tcPr anchor="ctr"/>
                </a:tc>
                <a:tc>
                  <a:txBody>
                    <a:bodyPr/>
                    <a:lstStyle/>
                    <a:p>
                      <a:pPr fontAlgn="ctr"/>
                      <a:r>
                        <a:rPr lang="en-US">
                          <a:effectLst/>
                        </a:rPr>
                        <a:t>-0.163484</a:t>
                      </a:r>
                    </a:p>
                  </a:txBody>
                  <a:tcPr anchor="ctr"/>
                </a:tc>
                <a:tc>
                  <a:txBody>
                    <a:bodyPr/>
                    <a:lstStyle/>
                    <a:p>
                      <a:pPr fontAlgn="ctr"/>
                      <a:r>
                        <a:rPr lang="en-US">
                          <a:effectLst/>
                        </a:rPr>
                        <a:t>-0.634084</a:t>
                      </a:r>
                    </a:p>
                  </a:txBody>
                  <a:tcPr anchor="ctr"/>
                </a:tc>
                <a:tc>
                  <a:txBody>
                    <a:bodyPr/>
                    <a:lstStyle/>
                    <a:p>
                      <a:pPr fontAlgn="ctr"/>
                      <a:r>
                        <a:rPr lang="en-US">
                          <a:effectLst/>
                        </a:rPr>
                        <a:t>-0.491198</a:t>
                      </a:r>
                    </a:p>
                  </a:txBody>
                  <a:tcPr anchor="ctr"/>
                </a:tc>
                <a:tc>
                  <a:txBody>
                    <a:bodyPr/>
                    <a:lstStyle/>
                    <a:p>
                      <a:pPr fontAlgn="ctr"/>
                      <a:r>
                        <a:rPr lang="en-US">
                          <a:effectLst/>
                        </a:rPr>
                        <a:t>0.470289</a:t>
                      </a:r>
                    </a:p>
                  </a:txBody>
                  <a:tcPr anchor="ctr"/>
                </a:tc>
                <a:tc>
                  <a:txBody>
                    <a:bodyPr/>
                    <a:lstStyle/>
                    <a:p>
                      <a:pPr fontAlgn="ctr"/>
                      <a:r>
                        <a:rPr lang="en-US">
                          <a:effectLst/>
                        </a:rPr>
                        <a:t>-0.327681</a:t>
                      </a:r>
                    </a:p>
                  </a:txBody>
                  <a:tcPr anchor="ctr"/>
                </a:tc>
                <a:tc>
                  <a:txBody>
                    <a:bodyPr/>
                    <a:lstStyle/>
                    <a:p>
                      <a:pPr fontAlgn="ctr"/>
                      <a:r>
                        <a:rPr lang="en-US">
                          <a:effectLst/>
                        </a:rPr>
                        <a:t>-0.002995</a:t>
                      </a:r>
                    </a:p>
                  </a:txBody>
                  <a:tcPr anchor="ctr"/>
                </a:tc>
                <a:tc>
                  <a:txBody>
                    <a:bodyPr/>
                    <a:lstStyle/>
                    <a:p>
                      <a:pPr fontAlgn="ctr"/>
                      <a:r>
                        <a:rPr lang="en-US">
                          <a:effectLst/>
                        </a:rPr>
                        <a:t>-0.017691</a:t>
                      </a:r>
                    </a:p>
                  </a:txBody>
                  <a:tcPr anchor="ctr"/>
                </a:tc>
                <a:extLst>
                  <a:ext uri="{0D108BD9-81ED-4DB2-BD59-A6C34878D82A}">
                    <a16:rowId xmlns:a16="http://schemas.microsoft.com/office/drawing/2014/main" val="1502824215"/>
                  </a:ext>
                </a:extLst>
              </a:tr>
              <a:tr h="0">
                <a:tc>
                  <a:txBody>
                    <a:bodyPr/>
                    <a:lstStyle/>
                    <a:p>
                      <a:pPr algn="r" fontAlgn="ctr"/>
                      <a:r>
                        <a:rPr lang="en-US">
                          <a:effectLst/>
                        </a:rPr>
                        <a:t>property_valuation</a:t>
                      </a:r>
                    </a:p>
                  </a:txBody>
                  <a:tcPr anchor="ctr"/>
                </a:tc>
                <a:tc>
                  <a:txBody>
                    <a:bodyPr/>
                    <a:lstStyle/>
                    <a:p>
                      <a:pPr fontAlgn="ctr"/>
                      <a:r>
                        <a:rPr lang="en-US">
                          <a:effectLst/>
                        </a:rPr>
                        <a:t>-0.685734</a:t>
                      </a:r>
                    </a:p>
                  </a:txBody>
                  <a:tcPr anchor="ctr"/>
                </a:tc>
                <a:tc>
                  <a:txBody>
                    <a:bodyPr/>
                    <a:lstStyle/>
                    <a:p>
                      <a:pPr fontAlgn="ctr"/>
                      <a:r>
                        <a:rPr lang="en-US">
                          <a:effectLst/>
                        </a:rPr>
                        <a:t>0.164656</a:t>
                      </a:r>
                    </a:p>
                  </a:txBody>
                  <a:tcPr anchor="ctr"/>
                </a:tc>
                <a:tc>
                  <a:txBody>
                    <a:bodyPr/>
                    <a:lstStyle/>
                    <a:p>
                      <a:pPr fontAlgn="ctr"/>
                      <a:r>
                        <a:rPr lang="en-US">
                          <a:effectLst/>
                        </a:rPr>
                        <a:t>-0.017650</a:t>
                      </a:r>
                    </a:p>
                  </a:txBody>
                  <a:tcPr anchor="ctr"/>
                </a:tc>
                <a:tc>
                  <a:txBody>
                    <a:bodyPr/>
                    <a:lstStyle/>
                    <a:p>
                      <a:pPr fontAlgn="ctr"/>
                      <a:r>
                        <a:rPr lang="en-US">
                          <a:effectLst/>
                        </a:rPr>
                        <a:t>-0.009091</a:t>
                      </a:r>
                    </a:p>
                  </a:txBody>
                  <a:tcPr anchor="ctr"/>
                </a:tc>
                <a:tc>
                  <a:txBody>
                    <a:bodyPr/>
                    <a:lstStyle/>
                    <a:p>
                      <a:pPr fontAlgn="ctr"/>
                      <a:r>
                        <a:rPr lang="en-US">
                          <a:effectLst/>
                        </a:rPr>
                        <a:t>0.025875</a:t>
                      </a:r>
                    </a:p>
                  </a:txBody>
                  <a:tcPr anchor="ctr"/>
                </a:tc>
                <a:tc>
                  <a:txBody>
                    <a:bodyPr/>
                    <a:lstStyle/>
                    <a:p>
                      <a:pPr fontAlgn="ctr"/>
                      <a:r>
                        <a:rPr lang="en-US">
                          <a:effectLst/>
                        </a:rPr>
                        <a:t>0.019056</a:t>
                      </a:r>
                    </a:p>
                  </a:txBody>
                  <a:tcPr anchor="ctr"/>
                </a:tc>
                <a:tc>
                  <a:txBody>
                    <a:bodyPr/>
                    <a:lstStyle/>
                    <a:p>
                      <a:pPr fontAlgn="ctr"/>
                      <a:r>
                        <a:rPr lang="en-US">
                          <a:effectLst/>
                        </a:rPr>
                        <a:t>0.021397</a:t>
                      </a:r>
                    </a:p>
                  </a:txBody>
                  <a:tcPr anchor="ctr"/>
                </a:tc>
                <a:tc>
                  <a:txBody>
                    <a:bodyPr/>
                    <a:lstStyle/>
                    <a:p>
                      <a:pPr fontAlgn="ctr"/>
                      <a:r>
                        <a:rPr lang="en-US">
                          <a:effectLst/>
                        </a:rPr>
                        <a:t>0.009521</a:t>
                      </a:r>
                    </a:p>
                  </a:txBody>
                  <a:tcPr anchor="ctr"/>
                </a:tc>
                <a:tc>
                  <a:txBody>
                    <a:bodyPr/>
                    <a:lstStyle/>
                    <a:p>
                      <a:pPr fontAlgn="ctr"/>
                      <a:r>
                        <a:rPr lang="en-US">
                          <a:effectLst/>
                        </a:rPr>
                        <a:t>-0.707589</a:t>
                      </a:r>
                    </a:p>
                  </a:txBody>
                  <a:tcPr anchor="ctr"/>
                </a:tc>
                <a:extLst>
                  <a:ext uri="{0D108BD9-81ED-4DB2-BD59-A6C34878D82A}">
                    <a16:rowId xmlns:a16="http://schemas.microsoft.com/office/drawing/2014/main" val="2148615572"/>
                  </a:ext>
                </a:extLst>
              </a:tr>
              <a:tr h="0">
                <a:tc>
                  <a:txBody>
                    <a:bodyPr/>
                    <a:lstStyle/>
                    <a:p>
                      <a:pPr algn="r" fontAlgn="ctr"/>
                      <a:r>
                        <a:rPr lang="en-US">
                          <a:effectLst/>
                        </a:rPr>
                        <a:t>owns_car</a:t>
                      </a:r>
                    </a:p>
                  </a:txBody>
                  <a:tcPr anchor="ctr"/>
                </a:tc>
                <a:tc>
                  <a:txBody>
                    <a:bodyPr/>
                    <a:lstStyle/>
                    <a:p>
                      <a:pPr fontAlgn="ctr"/>
                      <a:r>
                        <a:rPr lang="en-US">
                          <a:effectLst/>
                        </a:rPr>
                        <a:t>-0.072259</a:t>
                      </a:r>
                    </a:p>
                  </a:txBody>
                  <a:tcPr anchor="ctr"/>
                </a:tc>
                <a:tc>
                  <a:txBody>
                    <a:bodyPr/>
                    <a:lstStyle/>
                    <a:p>
                      <a:pPr fontAlgn="ctr"/>
                      <a:r>
                        <a:rPr lang="en-US">
                          <a:effectLst/>
                        </a:rPr>
                        <a:t>0.016272</a:t>
                      </a:r>
                    </a:p>
                  </a:txBody>
                  <a:tcPr anchor="ctr"/>
                </a:tc>
                <a:tc>
                  <a:txBody>
                    <a:bodyPr/>
                    <a:lstStyle/>
                    <a:p>
                      <a:pPr fontAlgn="ctr"/>
                      <a:r>
                        <a:rPr lang="en-US">
                          <a:effectLst/>
                        </a:rPr>
                        <a:t>0.079562</a:t>
                      </a:r>
                    </a:p>
                  </a:txBody>
                  <a:tcPr anchor="ctr"/>
                </a:tc>
                <a:tc>
                  <a:txBody>
                    <a:bodyPr/>
                    <a:lstStyle/>
                    <a:p>
                      <a:pPr fontAlgn="ctr"/>
                      <a:r>
                        <a:rPr lang="en-US">
                          <a:effectLst/>
                        </a:rPr>
                        <a:t>0.620910</a:t>
                      </a:r>
                    </a:p>
                  </a:txBody>
                  <a:tcPr anchor="ctr"/>
                </a:tc>
                <a:tc>
                  <a:txBody>
                    <a:bodyPr/>
                    <a:lstStyle/>
                    <a:p>
                      <a:pPr fontAlgn="ctr"/>
                      <a:r>
                        <a:rPr lang="en-US">
                          <a:effectLst/>
                        </a:rPr>
                        <a:t>-0.639885</a:t>
                      </a:r>
                    </a:p>
                  </a:txBody>
                  <a:tcPr anchor="ctr"/>
                </a:tc>
                <a:tc>
                  <a:txBody>
                    <a:bodyPr/>
                    <a:lstStyle/>
                    <a:p>
                      <a:pPr fontAlgn="ctr"/>
                      <a:r>
                        <a:rPr lang="en-US">
                          <a:effectLst/>
                        </a:rPr>
                        <a:t>-0.098009</a:t>
                      </a:r>
                    </a:p>
                  </a:txBody>
                  <a:tcPr anchor="ctr"/>
                </a:tc>
                <a:tc>
                  <a:txBody>
                    <a:bodyPr/>
                    <a:lstStyle/>
                    <a:p>
                      <a:pPr fontAlgn="ctr"/>
                      <a:r>
                        <a:rPr lang="en-US">
                          <a:effectLst/>
                        </a:rPr>
                        <a:t>-0.427406</a:t>
                      </a:r>
                    </a:p>
                  </a:txBody>
                  <a:tcPr anchor="ctr"/>
                </a:tc>
                <a:tc>
                  <a:txBody>
                    <a:bodyPr/>
                    <a:lstStyle/>
                    <a:p>
                      <a:pPr fontAlgn="ctr"/>
                      <a:r>
                        <a:rPr lang="en-US">
                          <a:effectLst/>
                        </a:rPr>
                        <a:t>0.017006</a:t>
                      </a:r>
                    </a:p>
                  </a:txBody>
                  <a:tcPr anchor="ctr"/>
                </a:tc>
                <a:tc>
                  <a:txBody>
                    <a:bodyPr/>
                    <a:lstStyle/>
                    <a:p>
                      <a:pPr fontAlgn="ctr"/>
                      <a:r>
                        <a:rPr lang="en-US">
                          <a:effectLst/>
                        </a:rPr>
                        <a:t>0.025117</a:t>
                      </a:r>
                    </a:p>
                  </a:txBody>
                  <a:tcPr anchor="ctr"/>
                </a:tc>
                <a:extLst>
                  <a:ext uri="{0D108BD9-81ED-4DB2-BD59-A6C34878D82A}">
                    <a16:rowId xmlns:a16="http://schemas.microsoft.com/office/drawing/2014/main" val="3891997250"/>
                  </a:ext>
                </a:extLst>
              </a:tr>
              <a:tr h="0">
                <a:tc>
                  <a:txBody>
                    <a:bodyPr/>
                    <a:lstStyle/>
                    <a:p>
                      <a:pPr algn="r" fontAlgn="ctr"/>
                      <a:r>
                        <a:rPr lang="en-US">
                          <a:effectLst/>
                        </a:rPr>
                        <a:t>gender</a:t>
                      </a:r>
                    </a:p>
                  </a:txBody>
                  <a:tcPr anchor="ctr"/>
                </a:tc>
                <a:tc>
                  <a:txBody>
                    <a:bodyPr/>
                    <a:lstStyle/>
                    <a:p>
                      <a:pPr fontAlgn="ctr"/>
                      <a:r>
                        <a:rPr lang="en-US">
                          <a:effectLst/>
                        </a:rPr>
                        <a:t>0.020010</a:t>
                      </a:r>
                    </a:p>
                  </a:txBody>
                  <a:tcPr anchor="ctr"/>
                </a:tc>
                <a:tc>
                  <a:txBody>
                    <a:bodyPr/>
                    <a:lstStyle/>
                    <a:p>
                      <a:pPr fontAlgn="ctr"/>
                      <a:r>
                        <a:rPr lang="en-US">
                          <a:effectLst/>
                        </a:rPr>
                        <a:t>0.008226</a:t>
                      </a:r>
                    </a:p>
                  </a:txBody>
                  <a:tcPr anchor="ctr"/>
                </a:tc>
                <a:tc>
                  <a:txBody>
                    <a:bodyPr/>
                    <a:lstStyle/>
                    <a:p>
                      <a:pPr fontAlgn="ctr"/>
                      <a:r>
                        <a:rPr lang="en-US">
                          <a:effectLst/>
                        </a:rPr>
                        <a:t>0.499609</a:t>
                      </a:r>
                    </a:p>
                  </a:txBody>
                  <a:tcPr anchor="ctr"/>
                </a:tc>
                <a:tc>
                  <a:txBody>
                    <a:bodyPr/>
                    <a:lstStyle/>
                    <a:p>
                      <a:pPr fontAlgn="ctr"/>
                      <a:r>
                        <a:rPr lang="en-US">
                          <a:effectLst/>
                        </a:rPr>
                        <a:t>0.283791</a:t>
                      </a:r>
                    </a:p>
                  </a:txBody>
                  <a:tcPr anchor="ctr"/>
                </a:tc>
                <a:tc>
                  <a:txBody>
                    <a:bodyPr/>
                    <a:lstStyle/>
                    <a:p>
                      <a:pPr fontAlgn="ctr"/>
                      <a:r>
                        <a:rPr lang="en-US">
                          <a:effectLst/>
                        </a:rPr>
                        <a:t>0.239760</a:t>
                      </a:r>
                    </a:p>
                  </a:txBody>
                  <a:tcPr anchor="ctr"/>
                </a:tc>
                <a:tc>
                  <a:txBody>
                    <a:bodyPr/>
                    <a:lstStyle/>
                    <a:p>
                      <a:pPr fontAlgn="ctr"/>
                      <a:r>
                        <a:rPr lang="en-US">
                          <a:effectLst/>
                        </a:rPr>
                        <a:t>0.781355</a:t>
                      </a:r>
                    </a:p>
                  </a:txBody>
                  <a:tcPr anchor="ctr"/>
                </a:tc>
                <a:tc>
                  <a:txBody>
                    <a:bodyPr/>
                    <a:lstStyle/>
                    <a:p>
                      <a:pPr fontAlgn="ctr"/>
                      <a:r>
                        <a:rPr lang="en-US">
                          <a:effectLst/>
                        </a:rPr>
                        <a:t>-0.036436</a:t>
                      </a:r>
                    </a:p>
                  </a:txBody>
                  <a:tcPr anchor="ctr"/>
                </a:tc>
                <a:tc>
                  <a:txBody>
                    <a:bodyPr/>
                    <a:lstStyle/>
                    <a:p>
                      <a:pPr fontAlgn="ctr"/>
                      <a:r>
                        <a:rPr lang="en-US">
                          <a:effectLst/>
                        </a:rPr>
                        <a:t>-0.005678</a:t>
                      </a:r>
                    </a:p>
                  </a:txBody>
                  <a:tcPr anchor="ctr"/>
                </a:tc>
                <a:tc>
                  <a:txBody>
                    <a:bodyPr/>
                    <a:lstStyle/>
                    <a:p>
                      <a:pPr fontAlgn="ctr"/>
                      <a:r>
                        <a:rPr lang="en-US">
                          <a:effectLst/>
                        </a:rPr>
                        <a:t>-0.004954</a:t>
                      </a:r>
                    </a:p>
                  </a:txBody>
                  <a:tcPr anchor="ctr"/>
                </a:tc>
                <a:extLst>
                  <a:ext uri="{0D108BD9-81ED-4DB2-BD59-A6C34878D82A}">
                    <a16:rowId xmlns:a16="http://schemas.microsoft.com/office/drawing/2014/main" val="2906085714"/>
                  </a:ext>
                </a:extLst>
              </a:tr>
            </a:tbl>
          </a:graphicData>
        </a:graphic>
      </p:graphicFrame>
    </p:spTree>
    <p:extLst>
      <p:ext uri="{BB962C8B-B14F-4D97-AF65-F5344CB8AC3E}">
        <p14:creationId xmlns:p14="http://schemas.microsoft.com/office/powerpoint/2010/main" val="363447416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3. OLD CUSTOMER LIST PRINCIPAL COMPONENT ANALYSIS (PCA) LOADINGS.</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a:extLst>
              <a:ext uri="{FF2B5EF4-FFF2-40B4-BE49-F238E27FC236}">
                <a16:creationId xmlns:a16="http://schemas.microsoft.com/office/drawing/2014/main" id="{2EB4BF39-28CC-AE34-CEFB-AA44AA61544C}"/>
              </a:ext>
            </a:extLst>
          </p:cNvPr>
          <p:cNvPicPr>
            <a:picLocks noChangeAspect="1"/>
          </p:cNvPicPr>
          <p:nvPr/>
        </p:nvPicPr>
        <p:blipFill>
          <a:blip r:embed="rId2"/>
          <a:stretch>
            <a:fillRect/>
          </a:stretch>
        </p:blipFill>
        <p:spPr>
          <a:xfrm>
            <a:off x="-9976" y="896157"/>
            <a:ext cx="4322376" cy="2844383"/>
          </a:xfrm>
          <a:prstGeom prst="rect">
            <a:avLst/>
          </a:prstGeom>
        </p:spPr>
      </p:pic>
      <p:pic>
        <p:nvPicPr>
          <p:cNvPr id="3" name="Picture 2" descr="A comparison of a graph&#10;&#10;Description automatically generated">
            <a:extLst>
              <a:ext uri="{FF2B5EF4-FFF2-40B4-BE49-F238E27FC236}">
                <a16:creationId xmlns:a16="http://schemas.microsoft.com/office/drawing/2014/main" id="{CCA029CC-57AD-6BB6-17D1-EBFBAD0443D2}"/>
              </a:ext>
            </a:extLst>
          </p:cNvPr>
          <p:cNvPicPr>
            <a:picLocks noChangeAspect="1"/>
          </p:cNvPicPr>
          <p:nvPr/>
        </p:nvPicPr>
        <p:blipFill>
          <a:blip r:embed="rId3"/>
          <a:stretch>
            <a:fillRect/>
          </a:stretch>
        </p:blipFill>
        <p:spPr>
          <a:xfrm>
            <a:off x="4492654" y="2108528"/>
            <a:ext cx="4655210" cy="3039914"/>
          </a:xfrm>
          <a:prstGeom prst="rect">
            <a:avLst/>
          </a:prstGeom>
        </p:spPr>
      </p:pic>
    </p:spTree>
    <p:extLst>
      <p:ext uri="{BB962C8B-B14F-4D97-AF65-F5344CB8AC3E}">
        <p14:creationId xmlns:p14="http://schemas.microsoft.com/office/powerpoint/2010/main" val="21318842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5" name="Picture 4" descr="A bar graph with numbers and text&#10;&#10;Description automatically generated">
            <a:extLst>
              <a:ext uri="{FF2B5EF4-FFF2-40B4-BE49-F238E27FC236}">
                <a16:creationId xmlns:a16="http://schemas.microsoft.com/office/drawing/2014/main" id="{D1CB58D2-CFBB-5641-2BD6-072E2996A5F3}"/>
              </a:ext>
            </a:extLst>
          </p:cNvPr>
          <p:cNvPicPr>
            <a:picLocks noChangeAspect="1"/>
          </p:cNvPicPr>
          <p:nvPr/>
        </p:nvPicPr>
        <p:blipFill>
          <a:blip r:embed="rId2"/>
          <a:stretch>
            <a:fillRect/>
          </a:stretch>
        </p:blipFill>
        <p:spPr>
          <a:xfrm>
            <a:off x="107111" y="890048"/>
            <a:ext cx="6277156" cy="4258394"/>
          </a:xfrm>
          <a:prstGeom prst="rect">
            <a:avLst/>
          </a:prstGeom>
        </p:spPr>
      </p:pic>
      <p:sp>
        <p:nvSpPr>
          <p:cNvPr id="2" name="TextBox 1">
            <a:extLst>
              <a:ext uri="{FF2B5EF4-FFF2-40B4-BE49-F238E27FC236}">
                <a16:creationId xmlns:a16="http://schemas.microsoft.com/office/drawing/2014/main" id="{7FC8FFDA-2729-E7B4-0959-6F4FAD228BDA}"/>
              </a:ext>
            </a:extLst>
          </p:cNvPr>
          <p:cNvSpPr txBox="1"/>
          <p:nvPr/>
        </p:nvSpPr>
        <p:spPr>
          <a:xfrm>
            <a:off x="6369269" y="1296354"/>
            <a:ext cx="2663854"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New feature: </a:t>
            </a:r>
            <a:r>
              <a:rPr lang="en-US"/>
              <a:t>Demographic age tenure</a:t>
            </a:r>
          </a:p>
          <a:p>
            <a:pPr marL="285750" indent="-285750">
              <a:buFont typeface="Wingdings"/>
              <a:buChar char="q"/>
            </a:pPr>
            <a:endParaRPr lang="en-US" dirty="0"/>
          </a:p>
          <a:p>
            <a:pPr marL="285750" indent="-285750">
              <a:buFont typeface="Wingdings"/>
              <a:buChar char="q"/>
            </a:pPr>
            <a:r>
              <a:rPr lang="en-US" dirty="0">
                <a:ea typeface="+mn-lt"/>
                <a:cs typeface="+mn-lt"/>
              </a:rPr>
              <a:t>PC2:</a:t>
            </a:r>
          </a:p>
          <a:p>
            <a:pPr marL="285750" lvl="1" indent="-285750">
              <a:buFont typeface="Wingdings"/>
              <a:buChar char="Ø"/>
            </a:pPr>
            <a:r>
              <a:rPr lang="en-US" dirty="0">
                <a:ea typeface="+mn-lt"/>
                <a:cs typeface="+mn-lt"/>
              </a:rPr>
              <a:t>DOB(0.68) and </a:t>
            </a:r>
          </a:p>
          <a:p>
            <a:pPr marL="285750" lvl="1" indent="-285750">
              <a:buFont typeface="Wingdings"/>
              <a:buChar char="Ø"/>
            </a:pPr>
            <a:r>
              <a:rPr lang="en-US">
                <a:ea typeface="+mn-lt"/>
                <a:cs typeface="+mn-lt"/>
              </a:rPr>
              <a:t>tenure(-0.69)</a:t>
            </a:r>
          </a:p>
          <a:p>
            <a:pPr marL="285750" lvl="1" indent="-285750">
              <a:buFont typeface="Wingdings"/>
              <a:buChar char="Ø"/>
            </a:pPr>
            <a:endParaRPr lang="en-US" dirty="0"/>
          </a:p>
          <a:p>
            <a:pPr marL="285750" indent="-285750">
              <a:buFont typeface="Wingdings"/>
              <a:buChar char="q"/>
            </a:pPr>
            <a:r>
              <a:rPr lang="en-US" dirty="0">
                <a:ea typeface="+mn-lt"/>
                <a:cs typeface="+mn-lt"/>
              </a:rPr>
              <a:t>PC8:</a:t>
            </a:r>
          </a:p>
          <a:p>
            <a:pPr marL="285750" lvl="1" indent="-285750">
              <a:buFont typeface="Wingdings"/>
              <a:buChar char="Ø"/>
            </a:pPr>
            <a:r>
              <a:rPr lang="en-US">
                <a:ea typeface="+mn-lt"/>
                <a:cs typeface="+mn-lt"/>
              </a:rPr>
              <a:t>DOB(0.71) and </a:t>
            </a:r>
          </a:p>
          <a:p>
            <a:pPr marL="285750" lvl="1" indent="-285750">
              <a:buFont typeface="Wingdings"/>
              <a:buChar char="Ø"/>
            </a:pPr>
            <a:r>
              <a:rPr lang="en-US" dirty="0">
                <a:ea typeface="+mn-lt"/>
                <a:cs typeface="+mn-lt"/>
              </a:rPr>
              <a:t>tenure(0.71)</a:t>
            </a:r>
            <a:endParaRPr lang="en-US" dirty="0"/>
          </a:p>
        </p:txBody>
      </p:sp>
    </p:spTree>
    <p:extLst>
      <p:ext uri="{BB962C8B-B14F-4D97-AF65-F5344CB8AC3E}">
        <p14:creationId xmlns:p14="http://schemas.microsoft.com/office/powerpoint/2010/main" val="214371526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3" name="Picture 2" descr="A graph with numbers and lines&#10;&#10;Description automatically generated">
            <a:extLst>
              <a:ext uri="{FF2B5EF4-FFF2-40B4-BE49-F238E27FC236}">
                <a16:creationId xmlns:a16="http://schemas.microsoft.com/office/drawing/2014/main" id="{EF015ED5-ABC6-4B40-51D3-742E744A8D70}"/>
              </a:ext>
            </a:extLst>
          </p:cNvPr>
          <p:cNvPicPr>
            <a:picLocks noChangeAspect="1"/>
          </p:cNvPicPr>
          <p:nvPr/>
        </p:nvPicPr>
        <p:blipFill>
          <a:blip r:embed="rId2"/>
          <a:stretch>
            <a:fillRect/>
          </a:stretch>
        </p:blipFill>
        <p:spPr>
          <a:xfrm>
            <a:off x="-9166" y="900831"/>
            <a:ext cx="6186220" cy="4236828"/>
          </a:xfrm>
          <a:prstGeom prst="rect">
            <a:avLst/>
          </a:prstGeom>
        </p:spPr>
      </p:pic>
      <p:sp>
        <p:nvSpPr>
          <p:cNvPr id="2" name="TextBox 1">
            <a:extLst>
              <a:ext uri="{FF2B5EF4-FFF2-40B4-BE49-F238E27FC236}">
                <a16:creationId xmlns:a16="http://schemas.microsoft.com/office/drawing/2014/main" id="{4F483CAF-126B-5F62-3847-BB79D9B1E662}"/>
              </a:ext>
            </a:extLst>
          </p:cNvPr>
          <p:cNvSpPr txBox="1"/>
          <p:nvPr/>
        </p:nvSpPr>
        <p:spPr>
          <a:xfrm>
            <a:off x="6359825" y="2138273"/>
            <a:ext cx="274320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New feature: wealth and gender</a:t>
            </a:r>
          </a:p>
          <a:p>
            <a:endParaRPr lang="en-US" dirty="0"/>
          </a:p>
          <a:p>
            <a:pPr marL="285750" indent="-285750">
              <a:buFont typeface="Wingdings,Sans-Serif"/>
              <a:buChar char="q"/>
            </a:pPr>
            <a:r>
              <a:rPr lang="en-US" dirty="0"/>
              <a:t>PC6:​</a:t>
            </a:r>
          </a:p>
          <a:p>
            <a:pPr marL="285750" lvl="1" indent="-285750">
              <a:buFont typeface="Wingdings,Sans-Serif"/>
              <a:buChar char="Ø"/>
            </a:pPr>
            <a:r>
              <a:rPr lang="en-US" dirty="0">
                <a:ea typeface="+mn-lt"/>
                <a:cs typeface="+mn-lt"/>
              </a:rPr>
              <a:t>Wealth segment (0.47) and</a:t>
            </a:r>
          </a:p>
          <a:p>
            <a:pPr marL="285750" lvl="1" indent="-285750">
              <a:buFont typeface="Wingdings,Sans-Serif"/>
              <a:buChar char="Ø"/>
            </a:pPr>
            <a:r>
              <a:rPr lang="en-US" dirty="0">
                <a:ea typeface="+mn-lt"/>
                <a:cs typeface="+mn-lt"/>
              </a:rPr>
              <a:t>Gender(0.78)</a:t>
            </a:r>
            <a:endParaRPr lang="en-US" sz="1400" dirty="0">
              <a:latin typeface="+mn-lt"/>
              <a:ea typeface="+mn-ea"/>
              <a:cs typeface="+mn-cs"/>
            </a:endParaRPr>
          </a:p>
        </p:txBody>
      </p:sp>
    </p:spTree>
    <p:extLst>
      <p:ext uri="{BB962C8B-B14F-4D97-AF65-F5344CB8AC3E}">
        <p14:creationId xmlns:p14="http://schemas.microsoft.com/office/powerpoint/2010/main" val="49520750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4" name="Picture 3" descr="A pie chart with numbers and text&#10;&#10;Description automatically generated">
            <a:extLst>
              <a:ext uri="{FF2B5EF4-FFF2-40B4-BE49-F238E27FC236}">
                <a16:creationId xmlns:a16="http://schemas.microsoft.com/office/drawing/2014/main" id="{819CFB14-EFFF-F73B-DF0C-D86CEA7AE5B4}"/>
              </a:ext>
            </a:extLst>
          </p:cNvPr>
          <p:cNvPicPr>
            <a:picLocks noChangeAspect="1"/>
          </p:cNvPicPr>
          <p:nvPr/>
        </p:nvPicPr>
        <p:blipFill>
          <a:blip r:embed="rId2"/>
          <a:stretch>
            <a:fillRect/>
          </a:stretch>
        </p:blipFill>
        <p:spPr>
          <a:xfrm>
            <a:off x="38819" y="1273923"/>
            <a:ext cx="5464834" cy="3350464"/>
          </a:xfrm>
          <a:prstGeom prst="rect">
            <a:avLst/>
          </a:prstGeom>
        </p:spPr>
      </p:pic>
      <p:sp>
        <p:nvSpPr>
          <p:cNvPr id="2" name="TextBox 1">
            <a:extLst>
              <a:ext uri="{FF2B5EF4-FFF2-40B4-BE49-F238E27FC236}">
                <a16:creationId xmlns:a16="http://schemas.microsoft.com/office/drawing/2014/main" id="{0BB14A86-38BA-BDFF-09EE-AD0E1C000862}"/>
              </a:ext>
            </a:extLst>
          </p:cNvPr>
          <p:cNvSpPr txBox="1"/>
          <p:nvPr/>
        </p:nvSpPr>
        <p:spPr>
          <a:xfrm>
            <a:off x="6327475" y="2343150"/>
            <a:ext cx="2743200"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New feature: wealth Assets</a:t>
            </a:r>
          </a:p>
          <a:p>
            <a:r>
              <a:rPr lang="en-US" dirty="0"/>
              <a:t>​</a:t>
            </a:r>
          </a:p>
          <a:p>
            <a:pPr marL="285750" indent="-285750">
              <a:buFont typeface="Wingdings,Sans-Serif"/>
              <a:buChar char="q"/>
            </a:pPr>
            <a:r>
              <a:rPr lang="en-US" dirty="0"/>
              <a:t>PC4:​​</a:t>
            </a:r>
          </a:p>
          <a:p>
            <a:pPr marL="285750" lvl="1" indent="-285750">
              <a:buFont typeface="Wingdings,Sans-Serif"/>
              <a:buChar char="Ø"/>
            </a:pPr>
            <a:r>
              <a:rPr lang="en-US">
                <a:ea typeface="+mn-lt"/>
                <a:cs typeface="+mn-lt"/>
              </a:rPr>
              <a:t>Owns car(0.62) and </a:t>
            </a:r>
          </a:p>
          <a:p>
            <a:pPr marL="285750" lvl="1" indent="-285750">
              <a:buFont typeface="Wingdings,Sans-Serif"/>
              <a:buChar char="Ø"/>
            </a:pPr>
            <a:r>
              <a:rPr lang="en-US" dirty="0">
                <a:ea typeface="+mn-lt"/>
                <a:cs typeface="+mn-lt"/>
              </a:rPr>
              <a:t>wealth segment(-0.63)</a:t>
            </a:r>
            <a:endParaRPr lang="en-US"/>
          </a:p>
        </p:txBody>
      </p:sp>
    </p:spTree>
    <p:extLst>
      <p:ext uri="{BB962C8B-B14F-4D97-AF65-F5344CB8AC3E}">
        <p14:creationId xmlns:p14="http://schemas.microsoft.com/office/powerpoint/2010/main" val="381173971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descr="A graph of a number of locations&#10;&#10;Description automatically generated">
            <a:extLst>
              <a:ext uri="{FF2B5EF4-FFF2-40B4-BE49-F238E27FC236}">
                <a16:creationId xmlns:a16="http://schemas.microsoft.com/office/drawing/2014/main" id="{F9B03B9C-A125-EDA5-C86B-05F74CA26975}"/>
              </a:ext>
            </a:extLst>
          </p:cNvPr>
          <p:cNvPicPr>
            <a:picLocks noChangeAspect="1"/>
          </p:cNvPicPr>
          <p:nvPr/>
        </p:nvPicPr>
        <p:blipFill>
          <a:blip r:embed="rId2"/>
          <a:stretch>
            <a:fillRect/>
          </a:stretch>
        </p:blipFill>
        <p:spPr>
          <a:xfrm>
            <a:off x="-15186" y="825350"/>
            <a:ext cx="5810071" cy="4085866"/>
          </a:xfrm>
          <a:prstGeom prst="rect">
            <a:avLst/>
          </a:prstGeom>
        </p:spPr>
      </p:pic>
      <p:sp>
        <p:nvSpPr>
          <p:cNvPr id="3" name="TextBox 2">
            <a:extLst>
              <a:ext uri="{FF2B5EF4-FFF2-40B4-BE49-F238E27FC236}">
                <a16:creationId xmlns:a16="http://schemas.microsoft.com/office/drawing/2014/main" id="{B3D832D4-22AC-D5ED-3A8E-18DDC743EF6F}"/>
              </a:ext>
            </a:extLst>
          </p:cNvPr>
          <p:cNvSpPr txBox="1"/>
          <p:nvPr/>
        </p:nvSpPr>
        <p:spPr>
          <a:xfrm>
            <a:off x="6133381" y="2343150"/>
            <a:ext cx="287259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New feature: Property location</a:t>
            </a:r>
          </a:p>
          <a:p>
            <a:r>
              <a:rPr lang="en-US" dirty="0"/>
              <a:t>​​</a:t>
            </a:r>
          </a:p>
          <a:p>
            <a:pPr marL="285750" indent="-285750">
              <a:buFont typeface="Wingdings,Sans-Serif"/>
              <a:buChar char="q"/>
            </a:pPr>
            <a:r>
              <a:rPr lang="en-US" dirty="0"/>
              <a:t>PC1:​​​</a:t>
            </a:r>
          </a:p>
          <a:p>
            <a:pPr marL="285750" lvl="1" indent="-285750">
              <a:buFont typeface="Wingdings,Sans-Serif"/>
              <a:buChar char="Ø"/>
            </a:pPr>
            <a:r>
              <a:rPr lang="en-US" dirty="0">
                <a:ea typeface="+mn-lt"/>
                <a:cs typeface="+mn-lt"/>
              </a:rPr>
              <a:t>Postcode (0.68) and</a:t>
            </a:r>
          </a:p>
          <a:p>
            <a:pPr marL="285750" lvl="1" indent="-285750">
              <a:buFont typeface="Wingdings,Sans-Serif"/>
              <a:buChar char="Ø"/>
            </a:pPr>
            <a:r>
              <a:rPr lang="en-US">
                <a:ea typeface="+mn-lt"/>
                <a:cs typeface="+mn-lt"/>
              </a:rPr>
              <a:t>Property valuation(-0.69)</a:t>
            </a:r>
          </a:p>
          <a:p>
            <a:pPr marL="285750" lvl="1" indent="-285750">
              <a:buFont typeface="Wingdings,Sans-Serif"/>
              <a:buChar char="Ø"/>
            </a:pPr>
            <a:endParaRPr lang="en-US" dirty="0"/>
          </a:p>
          <a:p>
            <a:pPr marL="285750" indent="-285750">
              <a:buFont typeface="Wingdings,Sans-Serif"/>
              <a:buChar char="q"/>
            </a:pPr>
            <a:r>
              <a:rPr lang="en-US"/>
              <a:t>PC9:</a:t>
            </a:r>
          </a:p>
          <a:p>
            <a:pPr marL="285750" lvl="1" indent="-285750">
              <a:buFont typeface="Wingdings,Sans-Serif"/>
              <a:buChar char="Ø"/>
            </a:pPr>
            <a:r>
              <a:rPr lang="en-US" dirty="0">
                <a:ea typeface="+mn-lt"/>
                <a:cs typeface="+mn-lt"/>
              </a:rPr>
              <a:t>Postcode (-0.71) and</a:t>
            </a:r>
          </a:p>
          <a:p>
            <a:pPr marL="285750" lvl="1" indent="-285750">
              <a:buFont typeface="Wingdings,Sans-Serif"/>
              <a:buChar char="Ø"/>
            </a:pPr>
            <a:r>
              <a:rPr lang="en-US" dirty="0">
                <a:ea typeface="+mn-lt"/>
                <a:cs typeface="+mn-lt"/>
              </a:rPr>
              <a:t>Property valuation(-0.71)</a:t>
            </a:r>
            <a:endParaRPr lang="en-US" dirty="0"/>
          </a:p>
        </p:txBody>
      </p:sp>
    </p:spTree>
    <p:extLst>
      <p:ext uri="{BB962C8B-B14F-4D97-AF65-F5344CB8AC3E}">
        <p14:creationId xmlns:p14="http://schemas.microsoft.com/office/powerpoint/2010/main" val="22086649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53767"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Transactions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4" name="TextBox 3">
            <a:extLst>
              <a:ext uri="{FF2B5EF4-FFF2-40B4-BE49-F238E27FC236}">
                <a16:creationId xmlns:a16="http://schemas.microsoft.com/office/drawing/2014/main" id="{8A3CB54F-48A5-110C-6059-20DFC9EBA5B4}"/>
              </a:ext>
            </a:extLst>
          </p:cNvPr>
          <p:cNvSpPr txBox="1"/>
          <p:nvPr/>
        </p:nvSpPr>
        <p:spPr>
          <a:xfrm>
            <a:off x="-2155" y="1372679"/>
            <a:ext cx="8889520" cy="3754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lvl="3" indent="-285750">
              <a:buFont typeface="Wingdings"/>
              <a:buChar char="q"/>
            </a:pPr>
            <a:r>
              <a:rPr lang="en-US" dirty="0"/>
              <a:t>There are 13 columns and 20,000 rows. The following are the information of the columns;</a:t>
            </a:r>
          </a:p>
          <a:p>
            <a:pPr marL="285750" lvl="4" indent="-285750">
              <a:buFont typeface="Wingdings"/>
              <a:buChar char="Ø"/>
            </a:pPr>
            <a:r>
              <a:rPr lang="en-US" dirty="0"/>
              <a:t>Transaction id </a:t>
            </a:r>
          </a:p>
          <a:p>
            <a:pPr marL="285750" lvl="1" indent="-285750">
              <a:buFont typeface="Wingdings"/>
              <a:buChar char="Ø"/>
            </a:pPr>
            <a:r>
              <a:rPr lang="en-US" dirty="0"/>
              <a:t>Product id</a:t>
            </a:r>
          </a:p>
          <a:p>
            <a:pPr marL="285750" lvl="1" indent="-285750">
              <a:buFont typeface="Wingdings"/>
              <a:buChar char="Ø"/>
            </a:pPr>
            <a:r>
              <a:rPr lang="en-US"/>
              <a:t>Customer  id</a:t>
            </a:r>
          </a:p>
          <a:p>
            <a:pPr marL="285750" lvl="1" indent="-285750">
              <a:buFont typeface="Wingdings"/>
              <a:buChar char="Ø"/>
            </a:pPr>
            <a:r>
              <a:rPr lang="en-US" dirty="0"/>
              <a:t>Transaction date</a:t>
            </a:r>
          </a:p>
          <a:p>
            <a:pPr marL="285750" lvl="1" indent="-285750">
              <a:buFont typeface="Wingdings"/>
              <a:buChar char="Ø"/>
            </a:pPr>
            <a:r>
              <a:rPr lang="en-US" dirty="0"/>
              <a:t>Online order </a:t>
            </a:r>
          </a:p>
          <a:p>
            <a:pPr marL="285750" lvl="1" indent="-285750">
              <a:buFont typeface="Wingdings"/>
              <a:buChar char="Ø"/>
            </a:pPr>
            <a:r>
              <a:rPr lang="en-US" dirty="0"/>
              <a:t>Order status </a:t>
            </a:r>
          </a:p>
          <a:p>
            <a:pPr marL="285750" lvl="1" indent="-285750">
              <a:buFont typeface="Wingdings"/>
              <a:buChar char="Ø"/>
            </a:pPr>
            <a:r>
              <a:rPr lang="en-US"/>
              <a:t>Brand </a:t>
            </a:r>
          </a:p>
          <a:p>
            <a:pPr marL="285750" lvl="1" indent="-285750">
              <a:buFont typeface="Wingdings"/>
              <a:buChar char="Ø"/>
            </a:pPr>
            <a:r>
              <a:rPr lang="en-US" dirty="0"/>
              <a:t>Product line </a:t>
            </a:r>
          </a:p>
          <a:p>
            <a:pPr marL="285750" lvl="1" indent="-285750">
              <a:buFont typeface="Wingdings"/>
              <a:buChar char="Ø"/>
            </a:pPr>
            <a:r>
              <a:rPr lang="en-US" dirty="0"/>
              <a:t>Product class </a:t>
            </a:r>
          </a:p>
          <a:p>
            <a:pPr marL="285750" lvl="1" indent="-285750">
              <a:buFont typeface="Wingdings"/>
              <a:buChar char="Ø"/>
            </a:pPr>
            <a:r>
              <a:rPr lang="en-US" dirty="0"/>
              <a:t>Product size </a:t>
            </a:r>
          </a:p>
          <a:p>
            <a:pPr marL="285750" lvl="1" indent="-285750">
              <a:buFont typeface="Wingdings"/>
              <a:buChar char="Ø"/>
            </a:pPr>
            <a:r>
              <a:rPr lang="en-US" dirty="0"/>
              <a:t>List price</a:t>
            </a:r>
          </a:p>
          <a:p>
            <a:pPr marL="285750" lvl="1" indent="-285750">
              <a:buFont typeface="Wingdings"/>
              <a:buChar char="Ø"/>
            </a:pPr>
            <a:r>
              <a:rPr lang="en-US" dirty="0"/>
              <a:t>Standard cost </a:t>
            </a:r>
          </a:p>
          <a:p>
            <a:pPr marL="285750" lvl="1" indent="-285750">
              <a:buFont typeface="Wingdings"/>
              <a:buChar char="Ø"/>
            </a:pPr>
            <a:r>
              <a:rPr lang="en-US" dirty="0"/>
              <a:t>Product first sold date</a:t>
            </a:r>
          </a:p>
          <a:p>
            <a:pPr marL="285750" lvl="1" indent="-285750">
              <a:buFont typeface="Wingdings"/>
              <a:buChar char="Ø"/>
            </a:pPr>
            <a:endParaRPr lang="en-US"/>
          </a:p>
          <a:p>
            <a:pPr marL="285750" indent="-285750">
              <a:buFont typeface="Wingdings"/>
              <a:buChar char="q"/>
            </a:pPr>
            <a:r>
              <a:rPr lang="en-US" dirty="0"/>
              <a:t>The data types are summarized as follows: datetime64[ns](1), float64(4), int64(3), object(5) memory usage: 2.0+ MB</a:t>
            </a:r>
          </a:p>
        </p:txBody>
      </p:sp>
    </p:spTree>
    <p:extLst>
      <p:ext uri="{BB962C8B-B14F-4D97-AF65-F5344CB8AC3E}">
        <p14:creationId xmlns:p14="http://schemas.microsoft.com/office/powerpoint/2010/main" val="12335188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15423F2-8F6C-B8C4-9EEC-74CE4376BAC4}"/>
              </a:ext>
            </a:extLst>
          </p:cNvPr>
          <p:cNvSpPr txBox="1"/>
          <p:nvPr/>
        </p:nvSpPr>
        <p:spPr>
          <a:xfrm>
            <a:off x="6392174" y="2343150"/>
            <a:ext cx="274320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t>New feature: Job gender</a:t>
            </a:r>
          </a:p>
          <a:p>
            <a:pPr marL="285750" indent="-285750">
              <a:buFont typeface="Wingdings"/>
              <a:buChar char="q"/>
            </a:pPr>
            <a:endParaRPr lang="en-US" dirty="0"/>
          </a:p>
          <a:p>
            <a:pPr marL="285750" indent="-285750">
              <a:buFont typeface="Wingdings"/>
              <a:buChar char="q"/>
            </a:pPr>
            <a:r>
              <a:rPr lang="en-US" dirty="0"/>
              <a:t>PC3</a:t>
            </a:r>
          </a:p>
          <a:p>
            <a:pPr marL="285750" lvl="1" indent="-285750">
              <a:buFont typeface="Wingdings"/>
              <a:buChar char="Ø"/>
            </a:pPr>
            <a:r>
              <a:rPr lang="en-US" dirty="0"/>
              <a:t>Customer id(0.60),</a:t>
            </a:r>
          </a:p>
          <a:p>
            <a:pPr marL="285750" lvl="1" indent="-285750">
              <a:buFont typeface="Wingdings"/>
              <a:buChar char="Ø"/>
            </a:pPr>
            <a:r>
              <a:rPr lang="en-US" dirty="0"/>
              <a:t>Job industry category(-0.59)</a:t>
            </a:r>
          </a:p>
          <a:p>
            <a:pPr marL="285750" lvl="1" indent="-285750">
              <a:buFont typeface="Wingdings"/>
              <a:buChar char="Ø"/>
            </a:pPr>
            <a:r>
              <a:rPr lang="en-US" dirty="0"/>
              <a:t>gender(0.50)</a:t>
            </a:r>
          </a:p>
        </p:txBody>
      </p:sp>
      <p:pic>
        <p:nvPicPr>
          <p:cNvPr id="4" name="Picture 3" descr="A graph with blue dots&#10;&#10;Description automatically generated">
            <a:extLst>
              <a:ext uri="{FF2B5EF4-FFF2-40B4-BE49-F238E27FC236}">
                <a16:creationId xmlns:a16="http://schemas.microsoft.com/office/drawing/2014/main" id="{B45C05D4-007A-8D69-EB5C-87BA36276EFE}"/>
              </a:ext>
            </a:extLst>
          </p:cNvPr>
          <p:cNvPicPr>
            <a:picLocks noChangeAspect="1"/>
          </p:cNvPicPr>
          <p:nvPr/>
        </p:nvPicPr>
        <p:blipFill>
          <a:blip r:embed="rId2"/>
          <a:stretch>
            <a:fillRect/>
          </a:stretch>
        </p:blipFill>
        <p:spPr>
          <a:xfrm>
            <a:off x="-3145" y="1190176"/>
            <a:ext cx="6400621" cy="3615008"/>
          </a:xfrm>
          <a:prstGeom prst="rect">
            <a:avLst/>
          </a:prstGeom>
        </p:spPr>
      </p:pic>
    </p:spTree>
    <p:extLst>
      <p:ext uri="{BB962C8B-B14F-4D97-AF65-F5344CB8AC3E}">
        <p14:creationId xmlns:p14="http://schemas.microsoft.com/office/powerpoint/2010/main" val="226932829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4. NEW OLD CUSTOMER LIST FEATURES DERIVED FROM THE PCA INFORMATION</a:t>
            </a:r>
            <a:endParaRPr lang="en-US">
              <a:solidFill>
                <a:schemeClr val="bg1"/>
              </a:solidFill>
            </a:endParaRPr>
          </a:p>
          <a:p>
            <a:endParaRPr lang="en-US" sz="1400" b="0">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descr="A graph of a car&#10;&#10;Description automatically generated">
            <a:extLst>
              <a:ext uri="{FF2B5EF4-FFF2-40B4-BE49-F238E27FC236}">
                <a16:creationId xmlns:a16="http://schemas.microsoft.com/office/drawing/2014/main" id="{1EAC625D-4192-1851-BEFB-02AB4A89BE49}"/>
              </a:ext>
            </a:extLst>
          </p:cNvPr>
          <p:cNvPicPr>
            <a:picLocks noChangeAspect="1"/>
          </p:cNvPicPr>
          <p:nvPr/>
        </p:nvPicPr>
        <p:blipFill>
          <a:blip r:embed="rId2"/>
          <a:stretch>
            <a:fillRect/>
          </a:stretch>
        </p:blipFill>
        <p:spPr>
          <a:xfrm>
            <a:off x="10154" y="857699"/>
            <a:ext cx="6330892" cy="3395753"/>
          </a:xfrm>
          <a:prstGeom prst="rect">
            <a:avLst/>
          </a:prstGeom>
        </p:spPr>
      </p:pic>
      <p:sp>
        <p:nvSpPr>
          <p:cNvPr id="3" name="TextBox 2">
            <a:extLst>
              <a:ext uri="{FF2B5EF4-FFF2-40B4-BE49-F238E27FC236}">
                <a16:creationId xmlns:a16="http://schemas.microsoft.com/office/drawing/2014/main" id="{E9514128-6A2F-6746-050F-7CDDCC780F42}"/>
              </a:ext>
            </a:extLst>
          </p:cNvPr>
          <p:cNvSpPr txBox="1"/>
          <p:nvPr/>
        </p:nvSpPr>
        <p:spPr>
          <a:xfrm>
            <a:off x="6359825" y="2343150"/>
            <a:ext cx="2743200"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Sans-Serif"/>
              <a:buChar char="q"/>
            </a:pPr>
            <a:r>
              <a:rPr lang="en-US" dirty="0"/>
              <a:t>New feature: Wealth Asset Job</a:t>
            </a:r>
          </a:p>
          <a:p>
            <a:pPr marL="285750" indent="-285750">
              <a:buFont typeface="Wingdings,Sans-Serif"/>
              <a:buChar char="q"/>
            </a:pPr>
            <a:endParaRPr lang="en-US" dirty="0"/>
          </a:p>
          <a:p>
            <a:pPr marL="285750" indent="-285750">
              <a:buFont typeface="Wingdings,Sans-Serif"/>
              <a:buChar char="q"/>
            </a:pPr>
            <a:r>
              <a:rPr lang="en-US" dirty="0"/>
              <a:t>PC5</a:t>
            </a:r>
          </a:p>
          <a:p>
            <a:pPr marL="285750" lvl="1" indent="-285750">
              <a:buFont typeface="Wingdings,Sans-Serif"/>
              <a:buChar char="Ø"/>
            </a:pPr>
            <a:r>
              <a:rPr lang="en-US">
                <a:ea typeface="+mn-lt"/>
                <a:cs typeface="+mn-lt"/>
              </a:rPr>
              <a:t>Job industry category(0.48),</a:t>
            </a:r>
          </a:p>
          <a:p>
            <a:pPr marL="285750" lvl="1" indent="-285750">
              <a:buFont typeface="Wingdings,Sans-Serif"/>
              <a:buChar char="Ø"/>
            </a:pPr>
            <a:r>
              <a:rPr lang="en-US" dirty="0">
                <a:ea typeface="+mn-lt"/>
                <a:cs typeface="+mn-lt"/>
              </a:rPr>
              <a:t>Owns car(-0.64) and</a:t>
            </a:r>
          </a:p>
          <a:p>
            <a:pPr marL="285750" lvl="1" indent="-285750">
              <a:buFont typeface="Wingdings,Sans-Serif"/>
              <a:buChar char="Ø"/>
            </a:pPr>
            <a:r>
              <a:rPr lang="en-US" dirty="0">
                <a:ea typeface="+mn-lt"/>
                <a:cs typeface="+mn-lt"/>
              </a:rPr>
              <a:t> Wealth segment(-0.49)</a:t>
            </a:r>
          </a:p>
          <a:p>
            <a:pPr marL="285750" lvl="1" indent="-285750">
              <a:buFont typeface="Wingdings,Sans-Serif"/>
              <a:buChar char="Ø"/>
            </a:pPr>
            <a:endParaRPr lang="en-US" dirty="0">
              <a:ea typeface="+mn-lt"/>
              <a:cs typeface="+mn-lt"/>
            </a:endParaRPr>
          </a:p>
          <a:p>
            <a:pPr marL="285750" indent="-285750">
              <a:buFont typeface="Wingdings,Sans-Serif"/>
              <a:buChar char="q"/>
            </a:pPr>
            <a:r>
              <a:rPr lang="en-US" dirty="0"/>
              <a:t>PC7</a:t>
            </a:r>
          </a:p>
          <a:p>
            <a:pPr marL="285750" lvl="1" indent="-285750">
              <a:buFont typeface="Wingdings,Sans-Serif"/>
              <a:buChar char="Ø"/>
            </a:pPr>
            <a:r>
              <a:rPr lang="en-US">
                <a:ea typeface="+mn-lt"/>
                <a:cs typeface="+mn-lt"/>
              </a:rPr>
              <a:t>Customer id(0.59),</a:t>
            </a:r>
            <a:endParaRPr lang="en-US" dirty="0">
              <a:ea typeface="+mn-lt"/>
              <a:cs typeface="+mn-lt"/>
            </a:endParaRPr>
          </a:p>
          <a:p>
            <a:pPr marL="285750" lvl="1" indent="-285750">
              <a:buFont typeface="Wingdings,Sans-Serif"/>
              <a:buChar char="Ø"/>
            </a:pPr>
            <a:r>
              <a:rPr lang="en-US">
                <a:ea typeface="+mn-lt"/>
                <a:cs typeface="+mn-lt"/>
              </a:rPr>
              <a:t>Job industry category(-0.60)</a:t>
            </a:r>
            <a:endParaRPr lang="en-US" dirty="0">
              <a:ea typeface="+mn-lt"/>
              <a:cs typeface="+mn-lt"/>
            </a:endParaRPr>
          </a:p>
          <a:p>
            <a:pPr marL="285750" lvl="1" indent="-285750">
              <a:buFont typeface="Wingdings,Sans-Serif"/>
              <a:buChar char="Ø"/>
            </a:pPr>
            <a:r>
              <a:rPr lang="en-US" dirty="0">
                <a:ea typeface="+mn-lt"/>
                <a:cs typeface="+mn-lt"/>
              </a:rPr>
              <a:t>Owns car(0.43)</a:t>
            </a:r>
            <a:endParaRPr lang="en-US" dirty="0"/>
          </a:p>
        </p:txBody>
      </p:sp>
    </p:spTree>
    <p:extLst>
      <p:ext uri="{BB962C8B-B14F-4D97-AF65-F5344CB8AC3E}">
        <p14:creationId xmlns:p14="http://schemas.microsoft.com/office/powerpoint/2010/main" val="421463907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5. CONCLUSION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4" name="Picture 3" descr="A graph with blue lines&#10;&#10;Description automatically generated">
            <a:extLst>
              <a:ext uri="{FF2B5EF4-FFF2-40B4-BE49-F238E27FC236}">
                <a16:creationId xmlns:a16="http://schemas.microsoft.com/office/drawing/2014/main" id="{E9CF6E7D-B068-B583-D167-D5DE06D6FA80}"/>
              </a:ext>
            </a:extLst>
          </p:cNvPr>
          <p:cNvPicPr>
            <a:picLocks noChangeAspect="1"/>
          </p:cNvPicPr>
          <p:nvPr/>
        </p:nvPicPr>
        <p:blipFill>
          <a:blip r:embed="rId2"/>
          <a:stretch>
            <a:fillRect/>
          </a:stretch>
        </p:blipFill>
        <p:spPr>
          <a:xfrm>
            <a:off x="5849787" y="1854679"/>
            <a:ext cx="3288821" cy="3288821"/>
          </a:xfrm>
          <a:prstGeom prst="rect">
            <a:avLst/>
          </a:prstGeom>
        </p:spPr>
      </p:pic>
      <p:sp>
        <p:nvSpPr>
          <p:cNvPr id="2" name="TextBox 1">
            <a:extLst>
              <a:ext uri="{FF2B5EF4-FFF2-40B4-BE49-F238E27FC236}">
                <a16:creationId xmlns:a16="http://schemas.microsoft.com/office/drawing/2014/main" id="{CA3834EA-25A9-9FCC-575F-E282EA64FC18}"/>
              </a:ext>
            </a:extLst>
          </p:cNvPr>
          <p:cNvSpPr txBox="1"/>
          <p:nvPr/>
        </p:nvSpPr>
        <p:spPr>
          <a:xfrm>
            <a:off x="145338" y="936849"/>
            <a:ext cx="4591435" cy="4001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171450" indent="-171450">
              <a:buFont typeface="Wingdings"/>
              <a:buChar char="q"/>
            </a:pPr>
            <a:r>
              <a:rPr lang="en-US" sz="1200" b="1" dirty="0">
                <a:ea typeface="+mn-lt"/>
                <a:cs typeface="+mn-lt"/>
              </a:rPr>
              <a:t>Customer Segmentation Analysis</a:t>
            </a:r>
            <a:endParaRPr lang="en-US" dirty="0">
              <a:ea typeface="+mn-lt"/>
              <a:cs typeface="+mn-lt"/>
            </a:endParaRPr>
          </a:p>
          <a:p>
            <a:endParaRPr lang="en-US" sz="1200" b="1" dirty="0">
              <a:ea typeface="+mn-lt"/>
              <a:cs typeface="+mn-lt"/>
            </a:endParaRPr>
          </a:p>
          <a:p>
            <a:pPr marL="171450" lvl="1" indent="-171450">
              <a:buFont typeface="Wingdings"/>
              <a:buChar char="Ø"/>
            </a:pPr>
            <a:r>
              <a:rPr lang="en-US" sz="1200" dirty="0">
                <a:ea typeface="+mn-lt"/>
                <a:cs typeface="+mn-lt"/>
              </a:rPr>
              <a:t>Main Segment (66.5%)</a:t>
            </a:r>
          </a:p>
          <a:p>
            <a:pPr marL="171450" lvl="2" indent="-171450">
              <a:buFont typeface="Wingdings"/>
              <a:buChar char="ü"/>
            </a:pPr>
            <a:r>
              <a:rPr lang="en-US" sz="1200" dirty="0">
                <a:ea typeface="+mn-lt"/>
                <a:cs typeface="+mn-lt"/>
              </a:rPr>
              <a:t>Customers with transaction frequency between 0.00020 and 0.0045</a:t>
            </a:r>
          </a:p>
          <a:p>
            <a:pPr marL="171450" lvl="2" indent="-171450">
              <a:buFont typeface="Wingdings"/>
              <a:buChar char="ü"/>
            </a:pPr>
            <a:r>
              <a:rPr lang="en-US" sz="1200" dirty="0">
                <a:ea typeface="+mn-lt"/>
                <a:cs typeface="+mn-lt"/>
              </a:rPr>
              <a:t>Strategic Focus: Retention and loyalty initiatives</a:t>
            </a:r>
            <a:endParaRPr lang="en-US" dirty="0">
              <a:ea typeface="+mn-lt"/>
              <a:cs typeface="+mn-lt"/>
            </a:endParaRPr>
          </a:p>
          <a:p>
            <a:pPr marL="171450" lvl="2" indent="-171450">
              <a:buFont typeface="Wingdings"/>
              <a:buChar char="ü"/>
            </a:pPr>
            <a:endParaRPr lang="en-US" sz="1200" dirty="0">
              <a:ea typeface="+mn-lt"/>
              <a:cs typeface="+mn-lt"/>
            </a:endParaRPr>
          </a:p>
          <a:p>
            <a:pPr marL="171450" lvl="1" indent="-171450">
              <a:buFont typeface="Wingdings"/>
              <a:buChar char="Ø"/>
            </a:pPr>
            <a:r>
              <a:rPr lang="en-US" sz="1200" dirty="0">
                <a:ea typeface="+mn-lt"/>
                <a:cs typeface="+mn-lt"/>
              </a:rPr>
              <a:t>High-Value Segment (5.5%)</a:t>
            </a:r>
            <a:endParaRPr lang="en-US" dirty="0">
              <a:ea typeface="+mn-lt"/>
              <a:cs typeface="+mn-lt"/>
            </a:endParaRPr>
          </a:p>
          <a:p>
            <a:pPr marL="171450" lvl="2" indent="-171450">
              <a:buFont typeface="Wingdings"/>
              <a:buChar char="ü"/>
            </a:pPr>
            <a:r>
              <a:rPr lang="en-US" sz="1200" dirty="0">
                <a:ea typeface="+mn-lt"/>
                <a:cs typeface="+mn-lt"/>
              </a:rPr>
              <a:t>Customers with transaction frequency between 0.50 and 0.70</a:t>
            </a:r>
            <a:endParaRPr lang="en-US" dirty="0">
              <a:ea typeface="+mn-lt"/>
              <a:cs typeface="+mn-lt"/>
            </a:endParaRPr>
          </a:p>
          <a:p>
            <a:pPr marL="171450" lvl="2" indent="-171450">
              <a:buFont typeface="Wingdings"/>
              <a:buChar char="ü"/>
            </a:pPr>
            <a:r>
              <a:rPr lang="en-US" sz="1200" dirty="0">
                <a:ea typeface="+mn-lt"/>
                <a:cs typeface="+mn-lt"/>
              </a:rPr>
              <a:t>Strategic Focus: Personalized engagement and upselling</a:t>
            </a:r>
            <a:endParaRPr lang="en-US" dirty="0">
              <a:ea typeface="+mn-lt"/>
              <a:cs typeface="+mn-lt"/>
            </a:endParaRPr>
          </a:p>
          <a:p>
            <a:pPr marL="171450" lvl="1" indent="-171450">
              <a:buFont typeface="Wingdings"/>
              <a:buChar char="Ø"/>
            </a:pPr>
            <a:endParaRPr lang="en-US" sz="1200" dirty="0">
              <a:ea typeface="+mn-lt"/>
              <a:cs typeface="+mn-lt"/>
            </a:endParaRPr>
          </a:p>
          <a:p>
            <a:pPr marL="171450" lvl="1" indent="-171450">
              <a:buFont typeface="Wingdings"/>
              <a:buChar char="Ø"/>
            </a:pPr>
            <a:r>
              <a:rPr lang="en-US" sz="1200" dirty="0">
                <a:ea typeface="+mn-lt"/>
                <a:cs typeface="+mn-lt"/>
              </a:rPr>
              <a:t>Churn Risk Segment (15.3%)</a:t>
            </a:r>
            <a:endParaRPr lang="en-US" dirty="0">
              <a:ea typeface="+mn-lt"/>
              <a:cs typeface="+mn-lt"/>
            </a:endParaRPr>
          </a:p>
          <a:p>
            <a:pPr marL="171450" lvl="2" indent="-171450">
              <a:buFont typeface="Wingdings"/>
              <a:buChar char="ü"/>
            </a:pPr>
            <a:r>
              <a:rPr lang="en-US" sz="1200" dirty="0">
                <a:ea typeface="+mn-lt"/>
                <a:cs typeface="+mn-lt"/>
              </a:rPr>
              <a:t>Customers with transaction frequency between 0.00005 and 0.00015</a:t>
            </a:r>
            <a:endParaRPr lang="en-US" dirty="0">
              <a:ea typeface="+mn-lt"/>
              <a:cs typeface="+mn-lt"/>
            </a:endParaRPr>
          </a:p>
          <a:p>
            <a:pPr marL="171450" lvl="2" indent="-171450">
              <a:buFont typeface="Wingdings"/>
              <a:buChar char="ü"/>
            </a:pPr>
            <a:r>
              <a:rPr lang="en-US" sz="1200" dirty="0">
                <a:ea typeface="+mn-lt"/>
                <a:cs typeface="+mn-lt"/>
              </a:rPr>
              <a:t>Strategic Focus: Re-engagement and retention</a:t>
            </a:r>
            <a:endParaRPr lang="en-US" dirty="0">
              <a:ea typeface="+mn-lt"/>
              <a:cs typeface="+mn-lt"/>
            </a:endParaRPr>
          </a:p>
          <a:p>
            <a:pPr marL="171450" lvl="1" indent="-171450">
              <a:buFont typeface="Wingdings"/>
              <a:buChar char="Ø"/>
            </a:pPr>
            <a:endParaRPr lang="en-US" sz="1200" dirty="0">
              <a:ea typeface="+mn-lt"/>
              <a:cs typeface="+mn-lt"/>
            </a:endParaRPr>
          </a:p>
          <a:p>
            <a:pPr marL="171450" lvl="1" indent="-171450">
              <a:buFont typeface="Wingdings"/>
              <a:buChar char="Ø"/>
            </a:pPr>
            <a:r>
              <a:rPr lang="en-US" sz="1200" dirty="0">
                <a:ea typeface="+mn-lt"/>
                <a:cs typeface="+mn-lt"/>
              </a:rPr>
              <a:t>Inactive Segment (12.7%)</a:t>
            </a:r>
            <a:endParaRPr lang="en-US" dirty="0">
              <a:ea typeface="+mn-lt"/>
              <a:cs typeface="+mn-lt"/>
            </a:endParaRPr>
          </a:p>
          <a:p>
            <a:pPr marL="171450" lvl="2" indent="-171450">
              <a:buFont typeface="Wingdings"/>
              <a:buChar char="ü"/>
            </a:pPr>
            <a:r>
              <a:rPr lang="en-US" sz="1200" dirty="0">
                <a:ea typeface="+mn-lt"/>
                <a:cs typeface="+mn-lt"/>
              </a:rPr>
              <a:t>Customers with no transaction frequency (no transactions initiated)</a:t>
            </a:r>
            <a:endParaRPr lang="en-US" dirty="0">
              <a:ea typeface="+mn-lt"/>
              <a:cs typeface="+mn-lt"/>
            </a:endParaRPr>
          </a:p>
          <a:p>
            <a:pPr marL="171450" lvl="2" indent="-171450">
              <a:buFont typeface="Wingdings"/>
              <a:buChar char="ü"/>
            </a:pPr>
            <a:r>
              <a:rPr lang="en-US" sz="1200" dirty="0">
                <a:ea typeface="+mn-lt"/>
                <a:cs typeface="+mn-lt"/>
              </a:rPr>
              <a:t>Strategic Focus: Reactivation and acquisition</a:t>
            </a:r>
            <a:endParaRPr lang="en-US" dirty="0"/>
          </a:p>
          <a:p>
            <a:endParaRPr lang="en-US"/>
          </a:p>
        </p:txBody>
      </p:sp>
    </p:spTree>
    <p:extLst>
      <p:ext uri="{BB962C8B-B14F-4D97-AF65-F5344CB8AC3E}">
        <p14:creationId xmlns:p14="http://schemas.microsoft.com/office/powerpoint/2010/main" val="110200820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sz="1400" b="0">
                <a:solidFill>
                  <a:schemeClr val="bg1"/>
                </a:solidFill>
                <a:ea typeface="+mn-lt"/>
                <a:cs typeface="+mn-lt"/>
              </a:rPr>
              <a:t>5. CONCLUSION</a:t>
            </a:r>
            <a:endParaRPr lang="en-US">
              <a:solidFill>
                <a:schemeClr val="bg1"/>
              </a:solidFill>
            </a:endParaRP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CA3834EA-25A9-9FCC-575F-E282EA64FC18}"/>
              </a:ext>
            </a:extLst>
          </p:cNvPr>
          <p:cNvSpPr txBox="1"/>
          <p:nvPr/>
        </p:nvSpPr>
        <p:spPr>
          <a:xfrm>
            <a:off x="199253" y="893717"/>
            <a:ext cx="328669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171450" indent="-171450">
              <a:buFont typeface="Wingdings"/>
              <a:buChar char="q"/>
            </a:pPr>
            <a:r>
              <a:rPr lang="en-US" sz="1200" b="1" dirty="0">
                <a:ea typeface="+mn-lt"/>
                <a:cs typeface="+mn-lt"/>
              </a:rPr>
              <a:t>Demographic Profiling</a:t>
            </a:r>
            <a:endParaRPr lang="en-US" b="1" dirty="0">
              <a:ea typeface="+mn-lt"/>
              <a:cs typeface="+mn-lt"/>
            </a:endParaRPr>
          </a:p>
          <a:p>
            <a:pPr marL="171450" lvl="1" indent="-171450">
              <a:buFont typeface="Wingdings"/>
              <a:buChar char="Ø"/>
            </a:pPr>
            <a:r>
              <a:rPr lang="en-US" sz="1200" dirty="0">
                <a:ea typeface="+mn-lt"/>
                <a:cs typeface="+mn-lt"/>
              </a:rPr>
              <a:t>Age:</a:t>
            </a:r>
            <a:endParaRPr lang="en-US" dirty="0"/>
          </a:p>
          <a:p>
            <a:pPr marL="171450" lvl="2" indent="-171450">
              <a:buFont typeface="Wingdings"/>
              <a:buChar char="ü"/>
            </a:pPr>
            <a:r>
              <a:rPr lang="en-US" sz="1200" dirty="0">
                <a:ea typeface="+mn-lt"/>
                <a:cs typeface="+mn-lt"/>
              </a:rPr>
              <a:t>Middle-aged (45-65 years): 51%</a:t>
            </a:r>
            <a:endParaRPr lang="en-US" dirty="0"/>
          </a:p>
          <a:p>
            <a:pPr marL="171450" lvl="2" indent="-171450">
              <a:buFont typeface="Wingdings"/>
              <a:buChar char="ü"/>
            </a:pPr>
            <a:r>
              <a:rPr lang="en-US" sz="1200" dirty="0">
                <a:ea typeface="+mn-lt"/>
                <a:cs typeface="+mn-lt"/>
              </a:rPr>
              <a:t>Adults (25-45 years): 37%</a:t>
            </a:r>
            <a:endParaRPr lang="en-US" dirty="0"/>
          </a:p>
          <a:p>
            <a:pPr marL="171450" lvl="2" indent="-171450">
              <a:buFont typeface="Wingdings"/>
              <a:buChar char="ü"/>
            </a:pPr>
            <a:endParaRPr lang="en-US" sz="1200" dirty="0">
              <a:ea typeface="+mn-lt"/>
              <a:cs typeface="+mn-lt"/>
            </a:endParaRPr>
          </a:p>
          <a:p>
            <a:pPr marL="171450" lvl="1" indent="-171450">
              <a:buFont typeface="Wingdings"/>
              <a:buChar char="Ø"/>
            </a:pPr>
            <a:r>
              <a:rPr lang="en-US" sz="1200" dirty="0">
                <a:ea typeface="+mn-lt"/>
                <a:cs typeface="+mn-lt"/>
              </a:rPr>
              <a:t>Gender:</a:t>
            </a:r>
            <a:endParaRPr lang="en-US">
              <a:ea typeface="+mn-lt"/>
              <a:cs typeface="+mn-lt"/>
            </a:endParaRPr>
          </a:p>
          <a:p>
            <a:pPr marL="171450" lvl="2" indent="-171450">
              <a:buFont typeface="Wingdings"/>
              <a:buChar char="ü"/>
            </a:pPr>
            <a:r>
              <a:rPr lang="en-US" sz="1200" dirty="0">
                <a:ea typeface="+mn-lt"/>
                <a:cs typeface="+mn-lt"/>
              </a:rPr>
              <a:t>Female: 51%</a:t>
            </a:r>
            <a:endParaRPr lang="en-US" dirty="0">
              <a:ea typeface="+mn-lt"/>
              <a:cs typeface="+mn-lt"/>
            </a:endParaRPr>
          </a:p>
          <a:p>
            <a:pPr marL="171450" lvl="2" indent="-171450">
              <a:buFont typeface="Wingdings"/>
              <a:buChar char="ü"/>
            </a:pPr>
            <a:r>
              <a:rPr lang="en-US" sz="1200" dirty="0">
                <a:ea typeface="+mn-lt"/>
                <a:cs typeface="+mn-lt"/>
              </a:rPr>
              <a:t>Male: 47%</a:t>
            </a:r>
            <a:endParaRPr lang="en-US" dirty="0"/>
          </a:p>
          <a:p>
            <a:pPr marL="171450" lvl="2" indent="-171450">
              <a:buFont typeface="Wingdings"/>
              <a:buChar char="ü"/>
            </a:pPr>
            <a:endParaRPr lang="en-US" sz="1200" dirty="0">
              <a:ea typeface="+mn-lt"/>
              <a:cs typeface="+mn-lt"/>
            </a:endParaRPr>
          </a:p>
          <a:p>
            <a:pPr marL="171450" lvl="1" indent="-171450">
              <a:buFont typeface="Wingdings"/>
              <a:buChar char="Ø"/>
            </a:pPr>
            <a:r>
              <a:rPr lang="en-US" sz="1200" dirty="0">
                <a:ea typeface="+mn-lt"/>
                <a:cs typeface="+mn-lt"/>
              </a:rPr>
              <a:t>Wealth Segment:</a:t>
            </a:r>
            <a:endParaRPr lang="en-US"/>
          </a:p>
          <a:p>
            <a:pPr marL="171450" lvl="2" indent="-171450">
              <a:buFont typeface="Wingdings"/>
              <a:buChar char="ü"/>
            </a:pPr>
            <a:r>
              <a:rPr lang="en-US" sz="1200" dirty="0">
                <a:ea typeface="+mn-lt"/>
                <a:cs typeface="+mn-lt"/>
              </a:rPr>
              <a:t>Mass customer wealth segment: 50%</a:t>
            </a:r>
            <a:endParaRPr lang="en-US" dirty="0"/>
          </a:p>
          <a:p>
            <a:pPr marL="171450" lvl="2" indent="-171450">
              <a:buFont typeface="Wingdings"/>
              <a:buChar char="ü"/>
            </a:pPr>
            <a:endParaRPr lang="en-US" sz="1200" dirty="0">
              <a:ea typeface="+mn-lt"/>
              <a:cs typeface="+mn-lt"/>
            </a:endParaRPr>
          </a:p>
          <a:p>
            <a:pPr marL="171450" lvl="1" indent="-171450">
              <a:buFont typeface="Wingdings"/>
              <a:buChar char="Ø"/>
            </a:pPr>
            <a:r>
              <a:rPr lang="en-US" sz="1200" dirty="0">
                <a:ea typeface="+mn-lt"/>
                <a:cs typeface="+mn-lt"/>
              </a:rPr>
              <a:t>Postcode:</a:t>
            </a:r>
            <a:endParaRPr lang="en-US" dirty="0"/>
          </a:p>
          <a:p>
            <a:pPr marL="171450" lvl="2" indent="-171450">
              <a:buFont typeface="Wingdings"/>
              <a:buChar char="ü"/>
            </a:pPr>
            <a:r>
              <a:rPr lang="en-US" sz="1200" dirty="0">
                <a:ea typeface="+mn-lt"/>
                <a:cs typeface="+mn-lt"/>
              </a:rPr>
              <a:t>New South Wales (NSW): 53.5%</a:t>
            </a:r>
            <a:endParaRPr lang="en-US" dirty="0"/>
          </a:p>
          <a:p>
            <a:pPr marL="171450" lvl="2" indent="-171450">
              <a:buFont typeface="Wingdings"/>
              <a:buChar char="ü"/>
            </a:pPr>
            <a:r>
              <a:rPr lang="en-US" sz="1200" dirty="0">
                <a:ea typeface="+mn-lt"/>
                <a:cs typeface="+mn-lt"/>
              </a:rPr>
              <a:t>Victoria (VIC): 25.5%</a:t>
            </a:r>
            <a:endParaRPr lang="en-US" dirty="0"/>
          </a:p>
          <a:p>
            <a:pPr marL="171450" lvl="5" indent="-171450">
              <a:buFont typeface="Wingdings"/>
              <a:buChar char="ü"/>
            </a:pPr>
            <a:r>
              <a:rPr lang="en-US" sz="1200" dirty="0">
                <a:ea typeface="+mn-lt"/>
                <a:cs typeface="+mn-lt"/>
              </a:rPr>
              <a:t>Queensland (QLD): 21%</a:t>
            </a:r>
            <a:endParaRPr lang="en-US" dirty="0"/>
          </a:p>
          <a:p>
            <a:pPr marL="171450" lvl="4" indent="-171450">
              <a:buFont typeface="Wingdings"/>
              <a:buChar char="Ø"/>
            </a:pPr>
            <a:endParaRPr lang="en-US" sz="1200" dirty="0">
              <a:ea typeface="+mn-lt"/>
              <a:cs typeface="+mn-lt"/>
            </a:endParaRPr>
          </a:p>
          <a:p>
            <a:pPr marL="171450" lvl="1" indent="-171450">
              <a:buFont typeface="Wingdings"/>
              <a:buChar char="Ø"/>
            </a:pPr>
            <a:r>
              <a:rPr lang="en-US" sz="1200" dirty="0">
                <a:ea typeface="+mn-lt"/>
                <a:cs typeface="+mn-lt"/>
              </a:rPr>
              <a:t>Job Industry Category:</a:t>
            </a:r>
            <a:endParaRPr lang="en-US" dirty="0">
              <a:ea typeface="+mn-lt"/>
              <a:cs typeface="+mn-lt"/>
            </a:endParaRPr>
          </a:p>
          <a:p>
            <a:pPr marL="171450" lvl="2" indent="-171450">
              <a:buFont typeface="Wingdings"/>
              <a:buChar char="ü"/>
            </a:pPr>
            <a:r>
              <a:rPr lang="en-US" sz="1200" dirty="0">
                <a:ea typeface="+mn-lt"/>
                <a:cs typeface="+mn-lt"/>
              </a:rPr>
              <a:t>Manufacturing: 36%</a:t>
            </a:r>
            <a:endParaRPr lang="en-US" dirty="0"/>
          </a:p>
          <a:p>
            <a:pPr marL="171450" lvl="2" indent="-171450">
              <a:buFont typeface="Wingdings"/>
              <a:buChar char="ü"/>
            </a:pPr>
            <a:r>
              <a:rPr lang="en-US" sz="1200">
                <a:ea typeface="+mn-lt"/>
                <a:cs typeface="+mn-lt"/>
              </a:rPr>
              <a:t>Financial Services: 19%</a:t>
            </a:r>
            <a:endParaRPr lang="en-US"/>
          </a:p>
          <a:p>
            <a:pPr marL="171450" lvl="2" indent="-171450">
              <a:buFont typeface="Wingdings"/>
              <a:buChar char="ü"/>
            </a:pPr>
            <a:r>
              <a:rPr lang="en-US" sz="1200" dirty="0">
                <a:ea typeface="+mn-lt"/>
                <a:cs typeface="+mn-lt"/>
              </a:rPr>
              <a:t>Health: 15%</a:t>
            </a:r>
            <a:endParaRPr lang="en-US" dirty="0"/>
          </a:p>
        </p:txBody>
      </p:sp>
      <p:sp>
        <p:nvSpPr>
          <p:cNvPr id="5" name="TextBox 4">
            <a:extLst>
              <a:ext uri="{FF2B5EF4-FFF2-40B4-BE49-F238E27FC236}">
                <a16:creationId xmlns:a16="http://schemas.microsoft.com/office/drawing/2014/main" id="{001677A8-4D47-8403-E30D-65036EDF72C0}"/>
              </a:ext>
            </a:extLst>
          </p:cNvPr>
          <p:cNvSpPr txBox="1"/>
          <p:nvPr/>
        </p:nvSpPr>
        <p:spPr>
          <a:xfrm>
            <a:off x="4677674" y="909009"/>
            <a:ext cx="3746021" cy="3600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171450" indent="-171450">
              <a:buFont typeface="Wingdings"/>
              <a:buChar char="q"/>
            </a:pPr>
            <a:r>
              <a:rPr lang="en-US" sz="1200" b="1" dirty="0"/>
              <a:t>Demographic Profiling</a:t>
            </a:r>
            <a:endParaRPr lang="en-US" dirty="0"/>
          </a:p>
          <a:p>
            <a:pPr marL="171450" lvl="1" indent="-171450">
              <a:buFont typeface="Wingdings"/>
              <a:buChar char="Ø"/>
            </a:pPr>
            <a:r>
              <a:rPr lang="en-US" sz="1200" dirty="0"/>
              <a:t>Tenure:​</a:t>
            </a:r>
          </a:p>
          <a:p>
            <a:pPr marL="171450" lvl="2" indent="-171450">
              <a:buFont typeface="Wingdings"/>
              <a:buChar char="ü"/>
            </a:pPr>
            <a:r>
              <a:rPr lang="en-US" sz="1200" dirty="0"/>
              <a:t>Middle-aged: - total 45%</a:t>
            </a:r>
          </a:p>
          <a:p>
            <a:pPr marL="171450" lvl="5" indent="-171450">
              <a:buFont typeface="Wingdings"/>
              <a:buChar char="ü"/>
            </a:pPr>
            <a:r>
              <a:rPr lang="en-US" sz="1200" dirty="0"/>
              <a:t>10-14 years​ - 18%, </a:t>
            </a:r>
            <a:endParaRPr lang="en-US" dirty="0"/>
          </a:p>
          <a:p>
            <a:pPr marL="171450" lvl="2" indent="-171450">
              <a:buFont typeface="Wingdings"/>
              <a:buChar char="ü"/>
            </a:pPr>
            <a:r>
              <a:rPr lang="en-US" sz="1200" dirty="0"/>
              <a:t>15-19 years - 14%,</a:t>
            </a:r>
            <a:endParaRPr lang="en-US" dirty="0"/>
          </a:p>
          <a:p>
            <a:pPr marL="171450" lvl="2" indent="-171450">
              <a:buFont typeface="Wingdings"/>
              <a:buChar char="ü"/>
            </a:pPr>
            <a:r>
              <a:rPr lang="en-US" sz="1200" dirty="0"/>
              <a:t> 5-9 -13% </a:t>
            </a:r>
          </a:p>
          <a:p>
            <a:pPr marL="171450" lvl="2" indent="-171450">
              <a:buFont typeface="Wingdings"/>
              <a:buChar char="ü"/>
            </a:pPr>
            <a:r>
              <a:rPr lang="en-US" sz="1200" dirty="0"/>
              <a:t>Adults: 0-4 years​ -14%</a:t>
            </a:r>
          </a:p>
          <a:p>
            <a:pPr marL="171450" lvl="2" indent="-171450">
              <a:buFont typeface="Wingdings"/>
              <a:buChar char="ü"/>
            </a:pPr>
            <a:endParaRPr lang="en-US" sz="1200" dirty="0"/>
          </a:p>
          <a:p>
            <a:pPr marL="171450" lvl="1" indent="-171450">
              <a:buFont typeface="Wingdings"/>
              <a:buChar char="Ø"/>
            </a:pPr>
            <a:r>
              <a:rPr lang="en-US" sz="1200" dirty="0"/>
              <a:t>Owns Car:​</a:t>
            </a:r>
          </a:p>
          <a:p>
            <a:pPr marL="171450" lvl="2" indent="-171450">
              <a:buFont typeface="Wingdings"/>
              <a:buChar char="ü"/>
            </a:pPr>
            <a:r>
              <a:rPr lang="en-US" sz="1200" dirty="0"/>
              <a:t>Mass customer wealth segment: owns car (25%) and not owning car (25%)​</a:t>
            </a:r>
          </a:p>
          <a:p>
            <a:pPr marL="171450" lvl="2" indent="-171450">
              <a:buFont typeface="Wingdings"/>
              <a:buChar char="ü"/>
            </a:pPr>
            <a:r>
              <a:rPr lang="en-US" sz="1200" dirty="0"/>
              <a:t>Other wealth segments: owning a car leads (26%)​</a:t>
            </a:r>
          </a:p>
          <a:p>
            <a:pPr marL="171450" lvl="2" indent="-171450">
              <a:buFont typeface="Wingdings"/>
              <a:buChar char="ü"/>
            </a:pPr>
            <a:endParaRPr lang="en-US" sz="1200" dirty="0"/>
          </a:p>
          <a:p>
            <a:pPr marL="171450" lvl="1" indent="-171450">
              <a:buFont typeface="Wingdings"/>
              <a:buChar char="Ø"/>
            </a:pPr>
            <a:r>
              <a:rPr lang="en-US" sz="1200" dirty="0"/>
              <a:t>Property Valuation:​</a:t>
            </a:r>
          </a:p>
          <a:p>
            <a:pPr marL="171450" lvl="2" indent="-171450">
              <a:buFont typeface="Wingdings"/>
              <a:buChar char="ü"/>
            </a:pPr>
            <a:r>
              <a:rPr lang="en-US" sz="1200" dirty="0"/>
              <a:t>NSW: 9-10 - 21%, 7-8 -14%, 11-12 – 10%</a:t>
            </a:r>
          </a:p>
          <a:p>
            <a:pPr marL="171450" lvl="2" indent="-171450">
              <a:buFont typeface="Wingdings"/>
              <a:buChar char="ü"/>
            </a:pPr>
            <a:r>
              <a:rPr lang="en-US" sz="1200" dirty="0"/>
              <a:t>VIC and QLD: 7-8 (moderate value)</a:t>
            </a:r>
          </a:p>
          <a:p>
            <a:pPr marL="171450" lvl="2" indent="-171450">
              <a:buFont typeface="Wingdings"/>
              <a:buChar char="ü"/>
            </a:pPr>
            <a:endParaRPr lang="en-US" sz="1200" dirty="0"/>
          </a:p>
          <a:p>
            <a:pPr marL="171450" lvl="1" indent="-171450">
              <a:buFont typeface="Wingdings"/>
              <a:buChar char="Ø"/>
            </a:pPr>
            <a:r>
              <a:rPr lang="en-US" sz="1200" dirty="0"/>
              <a:t>The MAE for the dataset after the new feature is:</a:t>
            </a:r>
          </a:p>
          <a:p>
            <a:pPr marL="171450" lvl="1" indent="-171450">
              <a:buFont typeface="Wingdings"/>
              <a:buChar char="Ø"/>
            </a:pPr>
            <a:endParaRPr lang="en-US" sz="1200" dirty="0"/>
          </a:p>
        </p:txBody>
      </p:sp>
      <p:graphicFrame>
        <p:nvGraphicFramePr>
          <p:cNvPr id="6" name="Table 5">
            <a:extLst>
              <a:ext uri="{FF2B5EF4-FFF2-40B4-BE49-F238E27FC236}">
                <a16:creationId xmlns:a16="http://schemas.microsoft.com/office/drawing/2014/main" id="{D0AF1B6E-F32B-CB3D-429A-A89B7C4F1974}"/>
              </a:ext>
            </a:extLst>
          </p:cNvPr>
          <p:cNvGraphicFramePr>
            <a:graphicFrameLocks noGrp="1"/>
          </p:cNvGraphicFramePr>
          <p:nvPr>
            <p:extLst>
              <p:ext uri="{D42A27DB-BD31-4B8C-83A1-F6EECF244321}">
                <p14:modId xmlns:p14="http://schemas.microsoft.com/office/powerpoint/2010/main" val="312271576"/>
              </p:ext>
            </p:extLst>
          </p:nvPr>
        </p:nvGraphicFramePr>
        <p:xfrm>
          <a:off x="4766094" y="4334774"/>
          <a:ext cx="3764722" cy="782810"/>
        </p:xfrm>
        <a:graphic>
          <a:graphicData uri="http://schemas.openxmlformats.org/drawingml/2006/table">
            <a:tbl>
              <a:tblPr firstRow="1" bandRow="1">
                <a:tableStyleId>{5940675A-B579-460E-94D1-54222C63F5DA}</a:tableStyleId>
              </a:tblPr>
              <a:tblGrid>
                <a:gridCol w="1254907">
                  <a:extLst>
                    <a:ext uri="{9D8B030D-6E8A-4147-A177-3AD203B41FA5}">
                      <a16:colId xmlns:a16="http://schemas.microsoft.com/office/drawing/2014/main" val="2747863508"/>
                    </a:ext>
                  </a:extLst>
                </a:gridCol>
                <a:gridCol w="1005840">
                  <a:extLst>
                    <a:ext uri="{9D8B030D-6E8A-4147-A177-3AD203B41FA5}">
                      <a16:colId xmlns:a16="http://schemas.microsoft.com/office/drawing/2014/main" val="3375728714"/>
                    </a:ext>
                  </a:extLst>
                </a:gridCol>
                <a:gridCol w="1503975">
                  <a:extLst>
                    <a:ext uri="{9D8B030D-6E8A-4147-A177-3AD203B41FA5}">
                      <a16:colId xmlns:a16="http://schemas.microsoft.com/office/drawing/2014/main" val="3129017029"/>
                    </a:ext>
                  </a:extLst>
                </a:gridCol>
              </a:tblGrid>
              <a:tr h="391405">
                <a:tc>
                  <a:txBody>
                    <a:bodyPr/>
                    <a:lstStyle/>
                    <a:p>
                      <a:pPr algn="l"/>
                      <a:endParaRPr lang="en-US"/>
                    </a:p>
                  </a:txBody>
                  <a:tcPr/>
                </a:tc>
                <a:tc>
                  <a:txBody>
                    <a:bodyPr/>
                    <a:lstStyle/>
                    <a:p>
                      <a:pPr algn="l"/>
                      <a:r>
                        <a:rPr lang="en-US" sz="1200" dirty="0"/>
                        <a:t>MAE score</a:t>
                      </a:r>
                    </a:p>
                  </a:txBody>
                  <a:tcPr/>
                </a:tc>
                <a:tc>
                  <a:txBody>
                    <a:bodyPr/>
                    <a:lstStyle/>
                    <a:p>
                      <a:pPr algn="l"/>
                      <a:r>
                        <a:rPr lang="en-US" dirty="0"/>
                        <a:t>Cross validation score</a:t>
                      </a:r>
                      <a:endParaRPr lang="en-US" dirty="0" err="1"/>
                    </a:p>
                  </a:txBody>
                  <a:tcPr/>
                </a:tc>
                <a:extLst>
                  <a:ext uri="{0D108BD9-81ED-4DB2-BD59-A6C34878D82A}">
                    <a16:rowId xmlns:a16="http://schemas.microsoft.com/office/drawing/2014/main" val="425561766"/>
                  </a:ext>
                </a:extLst>
              </a:tr>
              <a:tr h="391405">
                <a:tc>
                  <a:txBody>
                    <a:bodyPr/>
                    <a:lstStyle/>
                    <a:p>
                      <a:pPr algn="l"/>
                      <a:r>
                        <a:rPr lang="en-US" dirty="0"/>
                        <a:t>Old Customer List</a:t>
                      </a:r>
                    </a:p>
                  </a:txBody>
                  <a:tcPr/>
                </a:tc>
                <a:tc>
                  <a:txBody>
                    <a:bodyPr/>
                    <a:lstStyle/>
                    <a:p>
                      <a:pPr algn="l"/>
                      <a:r>
                        <a:rPr lang="en-US" dirty="0"/>
                        <a:t>24.75</a:t>
                      </a:r>
                    </a:p>
                  </a:txBody>
                  <a:tcPr/>
                </a:tc>
                <a:tc>
                  <a:txBody>
                    <a:bodyPr/>
                    <a:lstStyle/>
                    <a:p>
                      <a:pPr algn="l"/>
                      <a:r>
                        <a:rPr lang="en-US" dirty="0"/>
                        <a:t>25.22</a:t>
                      </a:r>
                    </a:p>
                  </a:txBody>
                  <a:tcPr/>
                </a:tc>
                <a:extLst>
                  <a:ext uri="{0D108BD9-81ED-4DB2-BD59-A6C34878D82A}">
                    <a16:rowId xmlns:a16="http://schemas.microsoft.com/office/drawing/2014/main" val="1562436727"/>
                  </a:ext>
                </a:extLst>
              </a:tr>
            </a:tbl>
          </a:graphicData>
        </a:graphic>
      </p:graphicFrame>
    </p:spTree>
    <p:extLst>
      <p:ext uri="{BB962C8B-B14F-4D97-AF65-F5344CB8AC3E}">
        <p14:creationId xmlns:p14="http://schemas.microsoft.com/office/powerpoint/2010/main" val="140021996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dirty="0"/>
              <a:t>Model</a:t>
            </a:r>
            <a:r>
              <a:rPr dirty="0"/>
              <a:t> Development</a:t>
            </a:r>
          </a:p>
        </p:txBody>
      </p:sp>
      <p:sp>
        <p:nvSpPr>
          <p:cNvPr id="141" name="Shape 90"/>
          <p:cNvSpPr/>
          <p:nvPr/>
        </p:nvSpPr>
        <p:spPr>
          <a:xfrm>
            <a:off x="205025" y="108329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r>
              <a:rPr lang="en-US" dirty="0"/>
              <a:t>PREDICT CUSTOMER TRANSACTON FREQUENCY</a:t>
            </a:r>
          </a:p>
        </p:txBody>
      </p:sp>
      <p:sp>
        <p:nvSpPr>
          <p:cNvPr id="142" name="Shape 91"/>
          <p:cNvSpPr/>
          <p:nvPr/>
        </p:nvSpPr>
        <p:spPr>
          <a:xfrm>
            <a:off x="323638" y="1798101"/>
            <a:ext cx="4134600" cy="229155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1500">
                <a:latin typeface="Open Sans"/>
                <a:ea typeface="Open Sans"/>
                <a:cs typeface="Open Sans"/>
                <a:sym typeface="Open Sans"/>
              </a:defRPr>
            </a:lvl1pPr>
          </a:lstStyle>
          <a:p>
            <a:pPr marL="342900" indent="-342900">
              <a:buAutoNum type="arabicPeriod"/>
            </a:pPr>
            <a:r>
              <a:rPr lang="en-US" dirty="0"/>
              <a:t>DATA PREPROCESSING.</a:t>
            </a:r>
          </a:p>
          <a:p>
            <a:pPr marL="342900" indent="-342900">
              <a:lnSpc>
                <a:spcPct val="114999"/>
              </a:lnSpc>
              <a:buAutoNum type="arabicPeriod"/>
            </a:pPr>
            <a:r>
              <a:rPr lang="en-US" dirty="0"/>
              <a:t>RANDOM FOREST REGRESSOR</a:t>
            </a:r>
          </a:p>
          <a:p>
            <a:pPr marL="342900" indent="-342900">
              <a:lnSpc>
                <a:spcPct val="114999"/>
              </a:lnSpc>
              <a:buAutoNum type="arabicPeriod"/>
            </a:pPr>
            <a:r>
              <a:rPr lang="en-US" dirty="0"/>
              <a:t>MODEL OPTIMIZATION</a:t>
            </a:r>
          </a:p>
          <a:p>
            <a:pPr marL="342900" indent="-342900">
              <a:lnSpc>
                <a:spcPct val="114999"/>
              </a:lnSpc>
              <a:buAutoNum type="arabicPeriod"/>
            </a:pPr>
            <a:r>
              <a:rPr lang="en-US" dirty="0"/>
              <a:t>DATA PIPELINE</a:t>
            </a:r>
          </a:p>
          <a:p>
            <a:pPr marL="342900" indent="-342900">
              <a:lnSpc>
                <a:spcPct val="114999"/>
              </a:lnSpc>
              <a:buAutoNum type="arabicPeriod"/>
            </a:pPr>
            <a:r>
              <a:rPr lang="en-US" dirty="0"/>
              <a:t>MODEL PREDICTION</a:t>
            </a:r>
          </a:p>
          <a:p>
            <a:pPr marL="342900" indent="-342900">
              <a:lnSpc>
                <a:spcPct val="114999"/>
              </a:lnSpc>
              <a:buAutoNum type="arabicPeriod"/>
            </a:pPr>
            <a:r>
              <a:rPr lang="en-US" dirty="0"/>
              <a:t>MODEL EVALUATION</a:t>
            </a:r>
          </a:p>
          <a:p>
            <a:pPr marL="342900" indent="-342900">
              <a:lnSpc>
                <a:spcPct val="114999"/>
              </a:lnSpc>
              <a:buAutoNum type="arabicPeriod"/>
            </a:pPr>
            <a:r>
              <a:rPr lang="en-US" dirty="0"/>
              <a:t>PREDICTION NEW CUSTOMER LIST</a:t>
            </a:r>
          </a:p>
          <a:p>
            <a:pPr marL="342900" indent="-342900">
              <a:lnSpc>
                <a:spcPct val="114999"/>
              </a:lnSpc>
              <a:buAutoNum type="arabicPeriod"/>
            </a:pPr>
            <a:r>
              <a:rPr lang="en-US" dirty="0"/>
              <a:t>INTREPRETATION</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extLst>
      <p:ext uri="{BB962C8B-B14F-4D97-AF65-F5344CB8AC3E}">
        <p14:creationId xmlns:p14="http://schemas.microsoft.com/office/powerpoint/2010/main" val="190154732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pPr marL="342900" indent="-342900">
              <a:buAutoNum type="arabicPeriod"/>
            </a:pPr>
            <a:r>
              <a:rPr lang="en-US" sz="1400" b="0" dirty="0">
                <a:solidFill>
                  <a:schemeClr val="bg1"/>
                </a:solidFill>
              </a:rPr>
              <a:t>DATA PREPROCESSING</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CA3834EA-25A9-9FCC-575F-E282EA64FC18}"/>
              </a:ext>
            </a:extLst>
          </p:cNvPr>
          <p:cNvSpPr txBox="1"/>
          <p:nvPr/>
        </p:nvSpPr>
        <p:spPr>
          <a:xfrm>
            <a:off x="199253" y="936849"/>
            <a:ext cx="3286690" cy="34470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171450" indent="-171450">
              <a:buFont typeface="Wingdings"/>
              <a:buChar char="q"/>
            </a:pPr>
            <a:r>
              <a:rPr lang="en-US" sz="1200" b="1" dirty="0">
                <a:ea typeface="+mn-lt"/>
                <a:cs typeface="+mn-lt"/>
              </a:rPr>
              <a:t>Good Label columns</a:t>
            </a:r>
          </a:p>
          <a:p>
            <a:pPr marL="171450" lvl="1" indent="-171450">
              <a:buFont typeface="Wingdings"/>
              <a:buChar char="Ø"/>
            </a:pPr>
            <a:r>
              <a:rPr lang="en-US" sz="1200" dirty="0">
                <a:ea typeface="+mn-lt"/>
                <a:cs typeface="+mn-lt"/>
              </a:rPr>
              <a:t>These are columns that can be safely ordinal encoded between the old and New customer list</a:t>
            </a:r>
            <a:endParaRPr lang="en-US" dirty="0"/>
          </a:p>
          <a:p>
            <a:pPr marL="171450" lvl="2" indent="-171450">
              <a:buFont typeface="Wingdings"/>
              <a:buChar char="ü"/>
            </a:pPr>
            <a:r>
              <a:rPr lang="en-US" sz="1200" dirty="0">
                <a:ea typeface="+mn-lt"/>
                <a:cs typeface="+mn-lt"/>
              </a:rPr>
              <a:t>gender</a:t>
            </a:r>
            <a:endParaRPr lang="en-US" dirty="0">
              <a:ea typeface="+mn-lt"/>
              <a:cs typeface="+mn-lt"/>
            </a:endParaRPr>
          </a:p>
          <a:p>
            <a:pPr marL="171450" lvl="2" indent="-171450">
              <a:buFont typeface="Wingdings"/>
              <a:buChar char="ü"/>
            </a:pPr>
            <a:r>
              <a:rPr lang="en-US" sz="1200" dirty="0">
                <a:ea typeface="+mn-lt"/>
                <a:cs typeface="+mn-lt"/>
              </a:rPr>
              <a:t>Job industry category</a:t>
            </a:r>
            <a:endParaRPr lang="en-US" dirty="0"/>
          </a:p>
          <a:p>
            <a:pPr marL="171450" lvl="2" indent="-171450">
              <a:buFont typeface="Wingdings"/>
              <a:buChar char="ü"/>
            </a:pPr>
            <a:r>
              <a:rPr lang="en-US" sz="1200" dirty="0">
                <a:ea typeface="+mn-lt"/>
                <a:cs typeface="+mn-lt"/>
              </a:rPr>
              <a:t>Wealth segment</a:t>
            </a:r>
          </a:p>
          <a:p>
            <a:pPr marL="171450" lvl="2" indent="-171450">
              <a:buFont typeface="Wingdings"/>
              <a:buChar char="ü"/>
            </a:pPr>
            <a:r>
              <a:rPr lang="en-US" sz="1200" dirty="0">
                <a:ea typeface="+mn-lt"/>
                <a:cs typeface="+mn-lt"/>
              </a:rPr>
              <a:t>Owns car</a:t>
            </a:r>
          </a:p>
          <a:p>
            <a:pPr marL="171450" lvl="2" indent="-171450">
              <a:buFont typeface="Wingdings"/>
              <a:buChar char="ü"/>
            </a:pPr>
            <a:r>
              <a:rPr lang="en-US" sz="1200" dirty="0">
                <a:ea typeface="+mn-lt"/>
                <a:cs typeface="+mn-lt"/>
              </a:rPr>
              <a:t>State</a:t>
            </a:r>
          </a:p>
          <a:p>
            <a:pPr marL="171450" lvl="2" indent="-171450">
              <a:buFont typeface="Wingdings"/>
              <a:buChar char="ü"/>
            </a:pPr>
            <a:r>
              <a:rPr lang="en-US" sz="1200" dirty="0">
                <a:ea typeface="+mn-lt"/>
                <a:cs typeface="+mn-lt"/>
              </a:rPr>
              <a:t>Tenure category</a:t>
            </a:r>
          </a:p>
          <a:p>
            <a:pPr marL="171450" lvl="2" indent="-171450">
              <a:buFont typeface="Wingdings"/>
              <a:buChar char="ü"/>
            </a:pPr>
            <a:r>
              <a:rPr lang="en-US" sz="1200" dirty="0">
                <a:ea typeface="+mn-lt"/>
                <a:cs typeface="+mn-lt"/>
              </a:rPr>
              <a:t>Age category</a:t>
            </a:r>
          </a:p>
          <a:p>
            <a:pPr marL="171450" lvl="2" indent="-171450">
              <a:buFont typeface="Wingdings"/>
              <a:buChar char="ü"/>
            </a:pPr>
            <a:r>
              <a:rPr lang="en-US" sz="1200" dirty="0">
                <a:ea typeface="+mn-lt"/>
                <a:cs typeface="+mn-lt"/>
              </a:rPr>
              <a:t>Wealth assets</a:t>
            </a:r>
          </a:p>
          <a:p>
            <a:pPr marL="171450" lvl="2" indent="-171450">
              <a:buFont typeface="Wingdings"/>
              <a:buChar char="ü"/>
            </a:pPr>
            <a:r>
              <a:rPr lang="en-US" sz="1200" dirty="0">
                <a:ea typeface="+mn-lt"/>
                <a:cs typeface="+mn-lt"/>
              </a:rPr>
              <a:t>Wealth gender</a:t>
            </a:r>
          </a:p>
          <a:p>
            <a:pPr marL="171450" lvl="2" indent="-171450">
              <a:buFont typeface="Wingdings"/>
              <a:buChar char="ü"/>
            </a:pPr>
            <a:r>
              <a:rPr lang="en-US" sz="1200" dirty="0">
                <a:ea typeface="+mn-lt"/>
                <a:cs typeface="+mn-lt"/>
              </a:rPr>
              <a:t>Property valuation category</a:t>
            </a:r>
          </a:p>
          <a:p>
            <a:pPr marL="171450" lvl="2" indent="-171450">
              <a:buFont typeface="Wingdings"/>
              <a:buChar char="ü"/>
            </a:pPr>
            <a:r>
              <a:rPr lang="en-US" sz="1200" dirty="0">
                <a:ea typeface="+mn-lt"/>
                <a:cs typeface="+mn-lt"/>
              </a:rPr>
              <a:t>Property location</a:t>
            </a:r>
          </a:p>
          <a:p>
            <a:pPr marL="171450" lvl="2" indent="-171450">
              <a:buFont typeface="Wingdings"/>
              <a:buChar char="ü"/>
            </a:pPr>
            <a:r>
              <a:rPr lang="en-US" sz="1200" dirty="0">
                <a:ea typeface="+mn-lt"/>
                <a:cs typeface="+mn-lt"/>
              </a:rPr>
              <a:t>Wealth </a:t>
            </a:r>
            <a:r>
              <a:rPr lang="en-US" sz="1200">
                <a:ea typeface="+mn-lt"/>
                <a:cs typeface="+mn-lt"/>
              </a:rPr>
              <a:t>assets</a:t>
            </a:r>
            <a:r>
              <a:rPr lang="en-US" sz="1200" dirty="0">
                <a:ea typeface="+mn-lt"/>
                <a:cs typeface="+mn-lt"/>
              </a:rPr>
              <a:t> job</a:t>
            </a:r>
          </a:p>
          <a:p>
            <a:pPr marL="171450" lvl="2" indent="-171450">
              <a:buFont typeface="Wingdings"/>
              <a:buChar char="ü"/>
            </a:pPr>
            <a:endParaRPr lang="en-US" sz="1200" dirty="0">
              <a:ea typeface="+mn-lt"/>
              <a:cs typeface="+mn-lt"/>
            </a:endParaRPr>
          </a:p>
          <a:p>
            <a:pPr marL="171450" lvl="1" indent="-171450">
              <a:buFont typeface="Wingdings"/>
              <a:buChar char="Ø"/>
            </a:pPr>
            <a:endParaRPr lang="en-US" dirty="0"/>
          </a:p>
        </p:txBody>
      </p:sp>
      <p:sp>
        <p:nvSpPr>
          <p:cNvPr id="3" name="TextBox 2">
            <a:extLst>
              <a:ext uri="{FF2B5EF4-FFF2-40B4-BE49-F238E27FC236}">
                <a16:creationId xmlns:a16="http://schemas.microsoft.com/office/drawing/2014/main" id="{66982C37-D5B8-25A3-36ED-22F93790F212}"/>
              </a:ext>
            </a:extLst>
          </p:cNvPr>
          <p:cNvSpPr txBox="1"/>
          <p:nvPr/>
        </p:nvSpPr>
        <p:spPr>
          <a:xfrm>
            <a:off x="3793467" y="941358"/>
            <a:ext cx="4996849"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171450" indent="-171450">
              <a:buFont typeface="Wingdings,Sans-Serif"/>
              <a:buChar char="q"/>
            </a:pPr>
            <a:r>
              <a:rPr lang="en-US" sz="1200" b="1" dirty="0"/>
              <a:t>Bad Label columns</a:t>
            </a:r>
            <a:r>
              <a:rPr lang="en-US" sz="1200" dirty="0"/>
              <a:t>​</a:t>
            </a:r>
          </a:p>
          <a:p>
            <a:pPr marL="171450" lvl="1" indent="-171450">
              <a:buFont typeface="Wingdings,Sans-Serif"/>
              <a:buChar char="Ø"/>
            </a:pPr>
            <a:r>
              <a:rPr lang="en-US" sz="1200" dirty="0"/>
              <a:t>These are columns that can be safely ordinal encoded between the old and New customer list​.</a:t>
            </a:r>
          </a:p>
          <a:p>
            <a:pPr marL="171450" lvl="2" indent="-171450">
              <a:buFont typeface="Wingdings,Sans-Serif"/>
              <a:buChar char="ü"/>
            </a:pPr>
            <a:r>
              <a:rPr lang="en-US" sz="1200" dirty="0">
                <a:ea typeface="+mn-lt"/>
                <a:cs typeface="+mn-lt"/>
              </a:rPr>
              <a:t>Deceased indicator</a:t>
            </a:r>
          </a:p>
          <a:p>
            <a:pPr marL="171450" lvl="2" indent="-171450">
              <a:buFont typeface="Wingdings,Sans-Serif"/>
              <a:buChar char="ü"/>
            </a:pPr>
            <a:r>
              <a:rPr lang="en-US" sz="1200" dirty="0">
                <a:ea typeface="+mn-lt"/>
                <a:cs typeface="+mn-lt"/>
              </a:rPr>
              <a:t>Job gender</a:t>
            </a:r>
          </a:p>
          <a:p>
            <a:pPr marL="171450" lvl="2" indent="-171450">
              <a:buFont typeface="Wingdings,Sans-Serif"/>
              <a:buChar char="ü"/>
            </a:pPr>
            <a:r>
              <a:rPr lang="en-US" sz="1200" dirty="0">
                <a:ea typeface="+mn-lt"/>
                <a:cs typeface="+mn-lt"/>
              </a:rPr>
              <a:t>Demographic age tenure</a:t>
            </a:r>
          </a:p>
          <a:p>
            <a:pPr marL="171450" lvl="2" indent="-171450">
              <a:buFont typeface="Wingdings,Sans-Serif"/>
              <a:buChar char="ü"/>
            </a:pPr>
            <a:r>
              <a:rPr lang="en-US" sz="1200" dirty="0"/>
              <a:t>Country​</a:t>
            </a:r>
          </a:p>
          <a:p>
            <a:pPr marL="171450" lvl="2" indent="-171450">
              <a:buFont typeface="Wingdings,Sans-Serif"/>
              <a:buChar char="ü"/>
            </a:pPr>
            <a:endParaRPr lang="en-US" sz="1200" dirty="0"/>
          </a:p>
          <a:p>
            <a:pPr marL="171450" indent="-171450">
              <a:buFont typeface="Wingdings,Sans-Serif"/>
              <a:buChar char="q"/>
            </a:pPr>
            <a:r>
              <a:rPr lang="en-US" sz="1200" dirty="0"/>
              <a:t>Y.dot notation</a:t>
            </a:r>
          </a:p>
          <a:p>
            <a:pPr marL="171450" lvl="1" indent="-171450">
              <a:buFont typeface="Wingdings,Sans-Serif"/>
              <a:buChar char="Ø"/>
            </a:pPr>
            <a:r>
              <a:rPr lang="en-US" sz="1200" dirty="0"/>
              <a:t>The transaction frequency</a:t>
            </a:r>
            <a:r>
              <a:rPr lang="en-US" sz="1200" dirty="0">
                <a:ea typeface="+mn-lt"/>
                <a:cs typeface="+mn-lt"/>
              </a:rPr>
              <a:t> captures transaction frequency of the customers.</a:t>
            </a:r>
            <a:endParaRPr lang="en-US" dirty="0"/>
          </a:p>
          <a:p>
            <a:pPr marL="171450" lvl="1" indent="-171450">
              <a:buFont typeface="Wingdings,Sans-Serif"/>
              <a:buChar char="Ø"/>
            </a:pPr>
            <a:r>
              <a:rPr lang="en-US" sz="1200" dirty="0">
                <a:ea typeface="+mn-lt"/>
                <a:cs typeface="+mn-lt"/>
              </a:rPr>
              <a:t>Mean Absolute Error (MAE): 9.52041086965337e-05 (a significant reduction from 24.93)</a:t>
            </a:r>
            <a:endParaRPr lang="en-US" dirty="0">
              <a:ea typeface="+mn-lt"/>
              <a:cs typeface="+mn-lt"/>
            </a:endParaRPr>
          </a:p>
          <a:p>
            <a:pPr marL="171450" lvl="1" indent="-171450">
              <a:buFont typeface="Wingdings,Sans-Serif"/>
              <a:buChar char="Ø"/>
            </a:pPr>
            <a:r>
              <a:rPr lang="en-US" sz="1200" dirty="0">
                <a:ea typeface="+mn-lt"/>
                <a:cs typeface="+mn-lt"/>
              </a:rPr>
              <a:t>This feature provides a more accurate representation of customer behavior</a:t>
            </a:r>
            <a:endParaRPr lang="en-US" sz="1200" dirty="0"/>
          </a:p>
          <a:p>
            <a:pPr marL="171450" lvl="1" indent="-171450">
              <a:buFont typeface="Wingdings,Sans-Serif"/>
              <a:buChar char="Ø"/>
            </a:pPr>
            <a:endParaRPr lang="en-US" sz="1200" dirty="0"/>
          </a:p>
          <a:p>
            <a:pPr marL="171450" indent="-171450">
              <a:buFont typeface="Wingdings,Sans-Serif"/>
              <a:buChar char="q"/>
            </a:pPr>
            <a:r>
              <a:rPr lang="en-US" sz="1200" dirty="0"/>
              <a:t>X-features: the columns imputed into the model is the good label columns and the numeric columns of the Old Customer List dataset.</a:t>
            </a:r>
          </a:p>
          <a:p>
            <a:pPr marL="171450" lvl="1" indent="-171450">
              <a:buFont typeface="Wingdings,Sans-Serif"/>
              <a:buChar char="Ø"/>
            </a:pPr>
            <a:endParaRPr lang="en-US" sz="1200" dirty="0"/>
          </a:p>
          <a:p>
            <a:pPr marL="171450" lvl="1" indent="-171450">
              <a:buFont typeface="Wingdings,Sans-Serif"/>
              <a:buChar char="Ø"/>
            </a:pPr>
            <a:endParaRPr lang="en-US" sz="1200" dirty="0"/>
          </a:p>
          <a:p>
            <a:pPr marL="171450" lvl="1" indent="-171450">
              <a:buFont typeface="Wingdings,Sans-Serif"/>
              <a:buChar char="Ø"/>
            </a:pPr>
            <a:endParaRPr lang="en-US" sz="1200" dirty="0"/>
          </a:p>
          <a:p>
            <a:pPr marL="171450" lvl="1" indent="-171450">
              <a:buFont typeface="Wingdings,Sans-Serif"/>
              <a:buChar char="Ø"/>
            </a:pPr>
            <a:endParaRPr lang="en-US" sz="1200" dirty="0"/>
          </a:p>
          <a:p>
            <a:pPr lvl="1"/>
            <a:endParaRPr lang="en-US" sz="1200" dirty="0"/>
          </a:p>
          <a:p>
            <a:pPr marL="171450" lvl="1" indent="-171450">
              <a:buFont typeface="Wingdings,Sans-Serif"/>
              <a:buChar char="Ø"/>
            </a:pPr>
            <a:endParaRPr lang="en-US" sz="1200" dirty="0"/>
          </a:p>
        </p:txBody>
      </p:sp>
    </p:spTree>
    <p:extLst>
      <p:ext uri="{BB962C8B-B14F-4D97-AF65-F5344CB8AC3E}">
        <p14:creationId xmlns:p14="http://schemas.microsoft.com/office/powerpoint/2010/main" val="139824746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dirty="0"/>
              <a:t>2. Random Forest Regressor</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3" name="TextBox 2">
            <a:extLst>
              <a:ext uri="{FF2B5EF4-FFF2-40B4-BE49-F238E27FC236}">
                <a16:creationId xmlns:a16="http://schemas.microsoft.com/office/drawing/2014/main" id="{5D54EF2D-324A-4AD7-BA9C-8B7A93198865}"/>
              </a:ext>
            </a:extLst>
          </p:cNvPr>
          <p:cNvSpPr txBox="1"/>
          <p:nvPr/>
        </p:nvSpPr>
        <p:spPr>
          <a:xfrm>
            <a:off x="572452" y="1265452"/>
            <a:ext cx="526151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The random forest uses many trees, and it makes a prediction by averaging the </a:t>
            </a:r>
            <a:r>
              <a:rPr lang="en-US"/>
              <a:t>predictions of each component tree.</a:t>
            </a:r>
            <a:endParaRPr lang="en-US" dirty="0"/>
          </a:p>
          <a:p>
            <a:pPr marL="285750" indent="-285750">
              <a:buFont typeface="Wingdings"/>
              <a:buChar char="q"/>
            </a:pPr>
            <a:r>
              <a:rPr lang="en-US" dirty="0"/>
              <a:t>The random forest regressor was chosen for the following but not limited to: </a:t>
            </a:r>
          </a:p>
          <a:p>
            <a:pPr marL="285750" lvl="1" indent="-285750">
              <a:buFont typeface="Wingdings"/>
              <a:buChar char="Ø"/>
            </a:pPr>
            <a:r>
              <a:rPr lang="en-US" dirty="0">
                <a:ea typeface="+mn-lt"/>
                <a:cs typeface="+mn-lt"/>
              </a:rPr>
              <a:t>its robustness and accuracy</a:t>
            </a:r>
            <a:endParaRPr lang="en-US" dirty="0"/>
          </a:p>
          <a:p>
            <a:pPr marL="285750" lvl="1" indent="-285750">
              <a:buFont typeface="Wingdings"/>
              <a:buChar char="Ø"/>
            </a:pPr>
            <a:r>
              <a:rPr lang="en-US" dirty="0">
                <a:ea typeface="+mn-lt"/>
                <a:cs typeface="+mn-lt"/>
              </a:rPr>
              <a:t>It handles non-linear relationships</a:t>
            </a:r>
          </a:p>
          <a:p>
            <a:pPr marL="285750" lvl="1" indent="-285750">
              <a:buFont typeface="Wingdings"/>
              <a:buChar char="Ø"/>
            </a:pPr>
            <a:r>
              <a:rPr lang="en-US" dirty="0">
                <a:ea typeface="+mn-lt"/>
                <a:cs typeface="+mn-lt"/>
              </a:rPr>
              <a:t>Reduces overfitting</a:t>
            </a:r>
            <a:endParaRPr lang="en-US" dirty="0"/>
          </a:p>
          <a:p>
            <a:pPr marL="285750" lvl="1" indent="-285750">
              <a:buFont typeface="Wingdings"/>
              <a:buChar char="Ø"/>
            </a:pPr>
            <a:r>
              <a:rPr lang="en-US" dirty="0">
                <a:ea typeface="+mn-lt"/>
                <a:cs typeface="+mn-lt"/>
              </a:rPr>
              <a:t>Easy to interpret</a:t>
            </a:r>
          </a:p>
          <a:p>
            <a:pPr marL="285750" lvl="1" indent="-285750">
              <a:buFont typeface="Wingdings"/>
              <a:buChar char="Ø"/>
            </a:pPr>
            <a:endParaRPr lang="en-US" dirty="0"/>
          </a:p>
          <a:p>
            <a:endParaRPr lang="en-US" dirty="0"/>
          </a:p>
        </p:txBody>
      </p:sp>
    </p:spTree>
    <p:extLst>
      <p:ext uri="{BB962C8B-B14F-4D97-AF65-F5344CB8AC3E}">
        <p14:creationId xmlns:p14="http://schemas.microsoft.com/office/powerpoint/2010/main" val="303083660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dirty="0"/>
              <a:t>3. Random Forest Regressor Optimization</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3" name="TextBox 2">
            <a:extLst>
              <a:ext uri="{FF2B5EF4-FFF2-40B4-BE49-F238E27FC236}">
                <a16:creationId xmlns:a16="http://schemas.microsoft.com/office/drawing/2014/main" id="{5D54EF2D-324A-4AD7-BA9C-8B7A93198865}"/>
              </a:ext>
            </a:extLst>
          </p:cNvPr>
          <p:cNvSpPr txBox="1"/>
          <p:nvPr/>
        </p:nvSpPr>
        <p:spPr>
          <a:xfrm>
            <a:off x="572452" y="1265452"/>
            <a:ext cx="5261518"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a:ea typeface="+mn-lt"/>
                <a:cs typeface="+mn-lt"/>
              </a:rPr>
              <a:t>Key Performance Metric</a:t>
            </a:r>
            <a:endParaRPr lang="en-US"/>
          </a:p>
          <a:p>
            <a:pPr marL="285750" lvl="1" indent="-285750">
              <a:buFont typeface="Wingdings"/>
              <a:buChar char="Ø"/>
            </a:pPr>
            <a:r>
              <a:rPr lang="en-US">
                <a:ea typeface="+mn-lt"/>
                <a:cs typeface="+mn-lt"/>
              </a:rPr>
              <a:t>Best MAE: 0.000092</a:t>
            </a:r>
            <a:endParaRPr lang="en-US"/>
          </a:p>
          <a:p>
            <a:pPr marL="285750" lvl="1" indent="-285750">
              <a:buFont typeface="Wingdings"/>
              <a:buChar char="Ø"/>
            </a:pPr>
            <a:endParaRPr lang="en-US" dirty="0">
              <a:ea typeface="+mn-lt"/>
              <a:cs typeface="+mn-lt"/>
            </a:endParaRPr>
          </a:p>
          <a:p>
            <a:pPr marL="285750" indent="-285750">
              <a:buFont typeface="Wingdings"/>
              <a:buChar char="q"/>
            </a:pPr>
            <a:r>
              <a:rPr lang="en-US">
                <a:ea typeface="+mn-lt"/>
                <a:cs typeface="+mn-lt"/>
              </a:rPr>
              <a:t>Optimized Model Parameters</a:t>
            </a:r>
            <a:endParaRPr lang="en-US"/>
          </a:p>
          <a:p>
            <a:pPr marL="285750" lvl="1" indent="-285750">
              <a:buFont typeface="Wingdings"/>
              <a:buChar char="Ø"/>
            </a:pPr>
            <a:r>
              <a:rPr lang="en-US">
                <a:ea typeface="+mn-lt"/>
                <a:cs typeface="+mn-lt"/>
              </a:rPr>
              <a:t>Max Depth: 10</a:t>
            </a:r>
            <a:endParaRPr lang="en-US"/>
          </a:p>
          <a:p>
            <a:pPr marL="285750" lvl="1" indent="-285750">
              <a:buFont typeface="Wingdings"/>
              <a:buChar char="Ø"/>
            </a:pPr>
            <a:r>
              <a:rPr lang="en-US">
                <a:ea typeface="+mn-lt"/>
                <a:cs typeface="+mn-lt"/>
              </a:rPr>
              <a:t>Max Features: Square Root (sqrt)</a:t>
            </a:r>
            <a:endParaRPr lang="en-US"/>
          </a:p>
          <a:p>
            <a:pPr marL="285750" lvl="1" indent="-285750">
              <a:buFont typeface="Wingdings"/>
              <a:buChar char="Ø"/>
            </a:pPr>
            <a:r>
              <a:rPr lang="en-US">
                <a:ea typeface="+mn-lt"/>
                <a:cs typeface="+mn-lt"/>
              </a:rPr>
              <a:t>Min Samples per Leaf: 4</a:t>
            </a:r>
            <a:endParaRPr lang="en-US"/>
          </a:p>
          <a:p>
            <a:pPr marL="285750" lvl="1" indent="-285750">
              <a:buFont typeface="Wingdings"/>
              <a:buChar char="Ø"/>
            </a:pPr>
            <a:r>
              <a:rPr lang="en-US" dirty="0">
                <a:ea typeface="+mn-lt"/>
                <a:cs typeface="+mn-lt"/>
              </a:rPr>
              <a:t>Min Samples per Split: 2</a:t>
            </a:r>
            <a:endParaRPr lang="en-US" dirty="0"/>
          </a:p>
          <a:p>
            <a:pPr marL="285750" lvl="1" indent="-285750">
              <a:buFont typeface="Wingdings"/>
              <a:buChar char="Ø"/>
            </a:pPr>
            <a:r>
              <a:rPr lang="en-US" dirty="0">
                <a:ea typeface="+mn-lt"/>
                <a:cs typeface="+mn-lt"/>
              </a:rPr>
              <a:t>Number of Estimators: 400</a:t>
            </a:r>
            <a:endParaRPr lang="en-US"/>
          </a:p>
          <a:p>
            <a:pPr marL="285750" indent="-285750">
              <a:buFont typeface="Wingdings"/>
              <a:buChar char="q"/>
            </a:pPr>
            <a:endParaRPr lang="en-US" dirty="0">
              <a:ea typeface="+mn-lt"/>
              <a:cs typeface="+mn-lt"/>
            </a:endParaRPr>
          </a:p>
          <a:p>
            <a:pPr marL="285750" indent="-285750">
              <a:buFont typeface="Wingdings"/>
              <a:buChar char="q"/>
            </a:pPr>
            <a:r>
              <a:rPr lang="en-US" dirty="0">
                <a:ea typeface="+mn-lt"/>
                <a:cs typeface="+mn-lt"/>
              </a:rPr>
              <a:t>Business Implications</a:t>
            </a:r>
            <a:endParaRPr lang="en-US" dirty="0"/>
          </a:p>
          <a:p>
            <a:pPr marL="285750" lvl="7" indent="-285750">
              <a:buFont typeface="Wingdings"/>
              <a:buChar char="Ø"/>
            </a:pPr>
            <a:r>
              <a:rPr lang="en-US" dirty="0">
                <a:ea typeface="+mn-lt"/>
                <a:cs typeface="+mn-lt"/>
              </a:rPr>
              <a:t>High prediction accuracy supports better decision-making.</a:t>
            </a:r>
            <a:endParaRPr lang="en-US"/>
          </a:p>
          <a:p>
            <a:pPr marL="285750" lvl="1" indent="-285750">
              <a:buFont typeface="Wingdings"/>
              <a:buChar char="Ø"/>
            </a:pPr>
            <a:r>
              <a:rPr lang="en-US" dirty="0">
                <a:ea typeface="+mn-lt"/>
                <a:cs typeface="+mn-lt"/>
              </a:rPr>
              <a:t>Efficient model operation balances performance with resource use.</a:t>
            </a:r>
            <a:endParaRPr lang="en-US"/>
          </a:p>
        </p:txBody>
      </p:sp>
    </p:spTree>
    <p:extLst>
      <p:ext uri="{BB962C8B-B14F-4D97-AF65-F5344CB8AC3E}">
        <p14:creationId xmlns:p14="http://schemas.microsoft.com/office/powerpoint/2010/main" val="69967416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dirty="0"/>
              <a:t>4. DATA PIPELINE</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descr="A screenshot of a computer&#10;&#10;Description automatically generated">
            <a:extLst>
              <a:ext uri="{FF2B5EF4-FFF2-40B4-BE49-F238E27FC236}">
                <a16:creationId xmlns:a16="http://schemas.microsoft.com/office/drawing/2014/main" id="{410DA297-84D5-9C1C-0C1A-3490292DAA0F}"/>
              </a:ext>
            </a:extLst>
          </p:cNvPr>
          <p:cNvPicPr>
            <a:picLocks noChangeAspect="1"/>
          </p:cNvPicPr>
          <p:nvPr/>
        </p:nvPicPr>
        <p:blipFill>
          <a:blip r:embed="rId2"/>
          <a:stretch>
            <a:fillRect/>
          </a:stretch>
        </p:blipFill>
        <p:spPr>
          <a:xfrm>
            <a:off x="549934" y="1126161"/>
            <a:ext cx="7591244" cy="3311714"/>
          </a:xfrm>
          <a:prstGeom prst="rect">
            <a:avLst/>
          </a:prstGeom>
        </p:spPr>
      </p:pic>
    </p:spTree>
    <p:extLst>
      <p:ext uri="{BB962C8B-B14F-4D97-AF65-F5344CB8AC3E}">
        <p14:creationId xmlns:p14="http://schemas.microsoft.com/office/powerpoint/2010/main" val="316765654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dirty="0"/>
              <a:t>4. MODEL PREDICTION</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3" name="Picture 2" descr="A graph with blue dots and a dotted line&#10;&#10;Description automatically generated">
            <a:extLst>
              <a:ext uri="{FF2B5EF4-FFF2-40B4-BE49-F238E27FC236}">
                <a16:creationId xmlns:a16="http://schemas.microsoft.com/office/drawing/2014/main" id="{B4D0672D-DAA6-4053-7A33-15D5F4B238A7}"/>
              </a:ext>
            </a:extLst>
          </p:cNvPr>
          <p:cNvPicPr>
            <a:picLocks noChangeAspect="1"/>
          </p:cNvPicPr>
          <p:nvPr/>
        </p:nvPicPr>
        <p:blipFill>
          <a:blip r:embed="rId2"/>
          <a:stretch>
            <a:fillRect/>
          </a:stretch>
        </p:blipFill>
        <p:spPr>
          <a:xfrm>
            <a:off x="1466491" y="1070755"/>
            <a:ext cx="6221801" cy="3616623"/>
          </a:xfrm>
          <a:prstGeom prst="rect">
            <a:avLst/>
          </a:prstGeom>
        </p:spPr>
      </p:pic>
    </p:spTree>
    <p:extLst>
      <p:ext uri="{BB962C8B-B14F-4D97-AF65-F5344CB8AC3E}">
        <p14:creationId xmlns:p14="http://schemas.microsoft.com/office/powerpoint/2010/main" val="215549197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75334"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Old Customer List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5" name="TextBox 4">
            <a:extLst>
              <a:ext uri="{FF2B5EF4-FFF2-40B4-BE49-F238E27FC236}">
                <a16:creationId xmlns:a16="http://schemas.microsoft.com/office/drawing/2014/main" id="{432E6682-3752-A198-16FC-FA273D1DBE97}"/>
              </a:ext>
            </a:extLst>
          </p:cNvPr>
          <p:cNvSpPr txBox="1"/>
          <p:nvPr/>
        </p:nvSpPr>
        <p:spPr>
          <a:xfrm>
            <a:off x="-12453" y="1373971"/>
            <a:ext cx="84611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a:t>Statistical view of Old Customer List data frame numerical columns</a:t>
            </a:r>
            <a:endParaRPr lang="en-US" sz="1400" b="0" i="0" u="none" strike="noStrike" cap="none" spc="0" normalizeH="0" baseline="0">
              <a:ln>
                <a:noFill/>
              </a:ln>
              <a:solidFill>
                <a:srgbClr val="000000"/>
              </a:solidFill>
              <a:effectLst/>
              <a:uFillTx/>
              <a:latin typeface="+mn-lt"/>
              <a:ea typeface="+mn-ea"/>
              <a:cs typeface="+mn-cs"/>
            </a:endParaRPr>
          </a:p>
        </p:txBody>
      </p:sp>
      <p:graphicFrame>
        <p:nvGraphicFramePr>
          <p:cNvPr id="8" name="Table 7">
            <a:extLst>
              <a:ext uri="{FF2B5EF4-FFF2-40B4-BE49-F238E27FC236}">
                <a16:creationId xmlns:a16="http://schemas.microsoft.com/office/drawing/2014/main" id="{90662426-2483-A7F2-E534-C57766B6F79F}"/>
              </a:ext>
            </a:extLst>
          </p:cNvPr>
          <p:cNvGraphicFramePr>
            <a:graphicFrameLocks noGrp="1"/>
          </p:cNvGraphicFramePr>
          <p:nvPr>
            <p:extLst>
              <p:ext uri="{D42A27DB-BD31-4B8C-83A1-F6EECF244321}">
                <p14:modId xmlns:p14="http://schemas.microsoft.com/office/powerpoint/2010/main" val="51344695"/>
              </p:ext>
            </p:extLst>
          </p:nvPr>
        </p:nvGraphicFramePr>
        <p:xfrm>
          <a:off x="0" y="1926638"/>
          <a:ext cx="9144000" cy="2346960"/>
        </p:xfrm>
        <a:graphic>
          <a:graphicData uri="http://schemas.openxmlformats.org/drawingml/2006/table">
            <a:tbl>
              <a:tblPr bandRow="1">
                <a:tableStyleId>{284E427A-3D55-4303-BF80-6455036E1DE7}</a:tableStyleId>
              </a:tblPr>
              <a:tblGrid>
                <a:gridCol w="1524000">
                  <a:extLst>
                    <a:ext uri="{9D8B030D-6E8A-4147-A177-3AD203B41FA5}">
                      <a16:colId xmlns:a16="http://schemas.microsoft.com/office/drawing/2014/main" val="2161041162"/>
                    </a:ext>
                  </a:extLst>
                </a:gridCol>
                <a:gridCol w="1524000">
                  <a:extLst>
                    <a:ext uri="{9D8B030D-6E8A-4147-A177-3AD203B41FA5}">
                      <a16:colId xmlns:a16="http://schemas.microsoft.com/office/drawing/2014/main" val="980593140"/>
                    </a:ext>
                  </a:extLst>
                </a:gridCol>
                <a:gridCol w="1524000">
                  <a:extLst>
                    <a:ext uri="{9D8B030D-6E8A-4147-A177-3AD203B41FA5}">
                      <a16:colId xmlns:a16="http://schemas.microsoft.com/office/drawing/2014/main" val="53312510"/>
                    </a:ext>
                  </a:extLst>
                </a:gridCol>
                <a:gridCol w="1524000">
                  <a:extLst>
                    <a:ext uri="{9D8B030D-6E8A-4147-A177-3AD203B41FA5}">
                      <a16:colId xmlns:a16="http://schemas.microsoft.com/office/drawing/2014/main" val="271205318"/>
                    </a:ext>
                  </a:extLst>
                </a:gridCol>
                <a:gridCol w="1524000">
                  <a:extLst>
                    <a:ext uri="{9D8B030D-6E8A-4147-A177-3AD203B41FA5}">
                      <a16:colId xmlns:a16="http://schemas.microsoft.com/office/drawing/2014/main" val="974685174"/>
                    </a:ext>
                  </a:extLst>
                </a:gridCol>
                <a:gridCol w="1524000">
                  <a:extLst>
                    <a:ext uri="{9D8B030D-6E8A-4147-A177-3AD203B41FA5}">
                      <a16:colId xmlns:a16="http://schemas.microsoft.com/office/drawing/2014/main" val="1672243304"/>
                    </a:ext>
                  </a:extLst>
                </a:gridCol>
              </a:tblGrid>
              <a:tr h="0">
                <a:tc>
                  <a:txBody>
                    <a:bodyPr/>
                    <a:lstStyle/>
                    <a:p>
                      <a:pPr algn="r" fontAlgn="ctr"/>
                      <a:endParaRPr lang="en-US">
                        <a:effectLst/>
                      </a:endParaRPr>
                    </a:p>
                  </a:txBody>
                  <a:tcPr anchor="ctr"/>
                </a:tc>
                <a:tc>
                  <a:txBody>
                    <a:bodyPr/>
                    <a:lstStyle/>
                    <a:p>
                      <a:pPr algn="r" fontAlgn="ctr"/>
                      <a:r>
                        <a:rPr lang="en-US">
                          <a:effectLst/>
                        </a:rPr>
                        <a:t>customer_id</a:t>
                      </a:r>
                    </a:p>
                  </a:txBody>
                  <a:tcPr anchor="ctr"/>
                </a:tc>
                <a:tc>
                  <a:txBody>
                    <a:bodyPr/>
                    <a:lstStyle/>
                    <a:p>
                      <a:pPr algn="r" fontAlgn="ctr"/>
                      <a:r>
                        <a:rPr lang="en-US">
                          <a:effectLst/>
                        </a:rPr>
                        <a:t>past_3_years_bike_related_purchases</a:t>
                      </a:r>
                    </a:p>
                  </a:txBody>
                  <a:tcPr anchor="ctr"/>
                </a:tc>
                <a:tc>
                  <a:txBody>
                    <a:bodyPr/>
                    <a:lstStyle/>
                    <a:p>
                      <a:pPr algn="r" fontAlgn="ctr"/>
                      <a:r>
                        <a:rPr lang="en-US">
                          <a:effectLst/>
                        </a:rPr>
                        <a:t>tenure</a:t>
                      </a:r>
                    </a:p>
                  </a:txBody>
                  <a:tcPr anchor="ctr"/>
                </a:tc>
                <a:tc>
                  <a:txBody>
                    <a:bodyPr/>
                    <a:lstStyle/>
                    <a:p>
                      <a:pPr algn="r" fontAlgn="ctr"/>
                      <a:r>
                        <a:rPr lang="en-US">
                          <a:effectLst/>
                        </a:rPr>
                        <a:t>postcode</a:t>
                      </a:r>
                    </a:p>
                  </a:txBody>
                  <a:tcPr anchor="ctr"/>
                </a:tc>
                <a:tc>
                  <a:txBody>
                    <a:bodyPr/>
                    <a:lstStyle/>
                    <a:p>
                      <a:pPr algn="r" fontAlgn="ctr"/>
                      <a:r>
                        <a:rPr lang="en-US">
                          <a:effectLst/>
                        </a:rPr>
                        <a:t>property_valuation</a:t>
                      </a:r>
                    </a:p>
                  </a:txBody>
                  <a:tcPr anchor="ctr"/>
                </a:tc>
                <a:extLst>
                  <a:ext uri="{0D108BD9-81ED-4DB2-BD59-A6C34878D82A}">
                    <a16:rowId xmlns:a16="http://schemas.microsoft.com/office/drawing/2014/main" val="3771318910"/>
                  </a:ext>
                </a:extLst>
              </a:tr>
              <a:tr h="0">
                <a:tc>
                  <a:txBody>
                    <a:bodyPr/>
                    <a:lstStyle/>
                    <a:p>
                      <a:pPr algn="r" fontAlgn="ctr"/>
                      <a:r>
                        <a:rPr lang="en-US">
                          <a:effectLst/>
                        </a:rPr>
                        <a:t>count</a:t>
                      </a:r>
                    </a:p>
                  </a:txBody>
                  <a:tcPr anchor="ctr"/>
                </a:tc>
                <a:tc>
                  <a:txBody>
                    <a:bodyPr/>
                    <a:lstStyle/>
                    <a:p>
                      <a:pPr fontAlgn="ctr"/>
                      <a:r>
                        <a:rPr lang="en-US">
                          <a:effectLst/>
                        </a:rPr>
                        <a:t>3996.000000</a:t>
                      </a:r>
                    </a:p>
                  </a:txBody>
                  <a:tcPr anchor="ctr"/>
                </a:tc>
                <a:tc>
                  <a:txBody>
                    <a:bodyPr/>
                    <a:lstStyle/>
                    <a:p>
                      <a:pPr fontAlgn="ctr"/>
                      <a:r>
                        <a:rPr lang="en-US">
                          <a:effectLst/>
                        </a:rPr>
                        <a:t>3996.000000</a:t>
                      </a:r>
                    </a:p>
                  </a:txBody>
                  <a:tcPr anchor="ctr"/>
                </a:tc>
                <a:tc>
                  <a:txBody>
                    <a:bodyPr/>
                    <a:lstStyle/>
                    <a:p>
                      <a:pPr fontAlgn="ctr"/>
                      <a:r>
                        <a:rPr lang="en-US">
                          <a:effectLst/>
                        </a:rPr>
                        <a:t>3909.000000</a:t>
                      </a:r>
                    </a:p>
                  </a:txBody>
                  <a:tcPr anchor="ctr"/>
                </a:tc>
                <a:tc>
                  <a:txBody>
                    <a:bodyPr/>
                    <a:lstStyle/>
                    <a:p>
                      <a:pPr fontAlgn="ctr"/>
                      <a:r>
                        <a:rPr lang="en-US">
                          <a:effectLst/>
                        </a:rPr>
                        <a:t>3996.000000</a:t>
                      </a:r>
                    </a:p>
                  </a:txBody>
                  <a:tcPr anchor="ctr"/>
                </a:tc>
                <a:tc>
                  <a:txBody>
                    <a:bodyPr/>
                    <a:lstStyle/>
                    <a:p>
                      <a:pPr fontAlgn="ctr"/>
                      <a:r>
                        <a:rPr lang="en-US">
                          <a:effectLst/>
                        </a:rPr>
                        <a:t>3996.000000</a:t>
                      </a:r>
                    </a:p>
                  </a:txBody>
                  <a:tcPr anchor="ctr"/>
                </a:tc>
                <a:extLst>
                  <a:ext uri="{0D108BD9-81ED-4DB2-BD59-A6C34878D82A}">
                    <a16:rowId xmlns:a16="http://schemas.microsoft.com/office/drawing/2014/main" val="1541972230"/>
                  </a:ext>
                </a:extLst>
              </a:tr>
              <a:tr h="0">
                <a:tc>
                  <a:txBody>
                    <a:bodyPr/>
                    <a:lstStyle/>
                    <a:p>
                      <a:pPr algn="r" fontAlgn="ctr"/>
                      <a:r>
                        <a:rPr lang="en-US">
                          <a:effectLst/>
                        </a:rPr>
                        <a:t>mean</a:t>
                      </a:r>
                    </a:p>
                  </a:txBody>
                  <a:tcPr anchor="ctr"/>
                </a:tc>
                <a:tc>
                  <a:txBody>
                    <a:bodyPr/>
                    <a:lstStyle/>
                    <a:p>
                      <a:pPr fontAlgn="ctr"/>
                      <a:r>
                        <a:rPr lang="en-US">
                          <a:effectLst/>
                        </a:rPr>
                        <a:t>2002.487988</a:t>
                      </a:r>
                    </a:p>
                  </a:txBody>
                  <a:tcPr anchor="ctr"/>
                </a:tc>
                <a:tc>
                  <a:txBody>
                    <a:bodyPr/>
                    <a:lstStyle/>
                    <a:p>
                      <a:pPr fontAlgn="ctr"/>
                      <a:r>
                        <a:rPr lang="en-US">
                          <a:effectLst/>
                        </a:rPr>
                        <a:t>48.880881</a:t>
                      </a:r>
                    </a:p>
                  </a:txBody>
                  <a:tcPr anchor="ctr"/>
                </a:tc>
                <a:tc>
                  <a:txBody>
                    <a:bodyPr/>
                    <a:lstStyle/>
                    <a:p>
                      <a:pPr fontAlgn="ctr"/>
                      <a:r>
                        <a:rPr lang="en-US">
                          <a:effectLst/>
                        </a:rPr>
                        <a:t>10.655922</a:t>
                      </a:r>
                    </a:p>
                  </a:txBody>
                  <a:tcPr anchor="ctr"/>
                </a:tc>
                <a:tc>
                  <a:txBody>
                    <a:bodyPr/>
                    <a:lstStyle/>
                    <a:p>
                      <a:pPr fontAlgn="ctr"/>
                      <a:r>
                        <a:rPr lang="en-US">
                          <a:effectLst/>
                        </a:rPr>
                        <a:t>2985.735485</a:t>
                      </a:r>
                    </a:p>
                  </a:txBody>
                  <a:tcPr anchor="ctr"/>
                </a:tc>
                <a:tc>
                  <a:txBody>
                    <a:bodyPr/>
                    <a:lstStyle/>
                    <a:p>
                      <a:pPr fontAlgn="ctr"/>
                      <a:r>
                        <a:rPr lang="en-US">
                          <a:effectLst/>
                        </a:rPr>
                        <a:t>7.514014</a:t>
                      </a:r>
                    </a:p>
                  </a:txBody>
                  <a:tcPr anchor="ctr"/>
                </a:tc>
                <a:extLst>
                  <a:ext uri="{0D108BD9-81ED-4DB2-BD59-A6C34878D82A}">
                    <a16:rowId xmlns:a16="http://schemas.microsoft.com/office/drawing/2014/main" val="242033641"/>
                  </a:ext>
                </a:extLst>
              </a:tr>
              <a:tr h="0">
                <a:tc>
                  <a:txBody>
                    <a:bodyPr/>
                    <a:lstStyle/>
                    <a:p>
                      <a:pPr algn="r" fontAlgn="ctr"/>
                      <a:r>
                        <a:rPr lang="en-US">
                          <a:effectLst/>
                        </a:rPr>
                        <a:t>std</a:t>
                      </a:r>
                    </a:p>
                  </a:txBody>
                  <a:tcPr anchor="ctr"/>
                </a:tc>
                <a:tc>
                  <a:txBody>
                    <a:bodyPr/>
                    <a:lstStyle/>
                    <a:p>
                      <a:pPr fontAlgn="ctr"/>
                      <a:r>
                        <a:rPr lang="en-US">
                          <a:effectLst/>
                        </a:rPr>
                        <a:t>1153.710903</a:t>
                      </a:r>
                    </a:p>
                  </a:txBody>
                  <a:tcPr anchor="ctr"/>
                </a:tc>
                <a:tc>
                  <a:txBody>
                    <a:bodyPr/>
                    <a:lstStyle/>
                    <a:p>
                      <a:pPr fontAlgn="ctr"/>
                      <a:r>
                        <a:rPr lang="en-US">
                          <a:effectLst/>
                        </a:rPr>
                        <a:t>28.724636</a:t>
                      </a:r>
                    </a:p>
                  </a:txBody>
                  <a:tcPr anchor="ctr"/>
                </a:tc>
                <a:tc>
                  <a:txBody>
                    <a:bodyPr/>
                    <a:lstStyle/>
                    <a:p>
                      <a:pPr fontAlgn="ctr"/>
                      <a:r>
                        <a:rPr lang="en-US">
                          <a:effectLst/>
                        </a:rPr>
                        <a:t>5.658533</a:t>
                      </a:r>
                    </a:p>
                  </a:txBody>
                  <a:tcPr anchor="ctr"/>
                </a:tc>
                <a:tc>
                  <a:txBody>
                    <a:bodyPr/>
                    <a:lstStyle/>
                    <a:p>
                      <a:pPr fontAlgn="ctr"/>
                      <a:r>
                        <a:rPr lang="en-US">
                          <a:effectLst/>
                        </a:rPr>
                        <a:t>844.945641</a:t>
                      </a:r>
                    </a:p>
                  </a:txBody>
                  <a:tcPr anchor="ctr"/>
                </a:tc>
                <a:tc>
                  <a:txBody>
                    <a:bodyPr/>
                    <a:lstStyle/>
                    <a:p>
                      <a:pPr fontAlgn="ctr"/>
                      <a:r>
                        <a:rPr lang="en-US">
                          <a:effectLst/>
                        </a:rPr>
                        <a:t>2.825426</a:t>
                      </a:r>
                    </a:p>
                  </a:txBody>
                  <a:tcPr anchor="ctr"/>
                </a:tc>
                <a:extLst>
                  <a:ext uri="{0D108BD9-81ED-4DB2-BD59-A6C34878D82A}">
                    <a16:rowId xmlns:a16="http://schemas.microsoft.com/office/drawing/2014/main" val="3759398748"/>
                  </a:ext>
                </a:extLst>
              </a:tr>
              <a:tr h="0">
                <a:tc>
                  <a:txBody>
                    <a:bodyPr/>
                    <a:lstStyle/>
                    <a:p>
                      <a:pPr algn="r" fontAlgn="ctr"/>
                      <a:r>
                        <a:rPr lang="en-US">
                          <a:effectLst/>
                        </a:rPr>
                        <a:t>min</a:t>
                      </a:r>
                    </a:p>
                  </a:txBody>
                  <a:tcPr anchor="ctr"/>
                </a:tc>
                <a:tc>
                  <a:txBody>
                    <a:bodyPr/>
                    <a:lstStyle/>
                    <a:p>
                      <a:pPr fontAlgn="ctr"/>
                      <a:r>
                        <a:rPr lang="en-US">
                          <a:effectLst/>
                        </a:rPr>
                        <a:t>1.000000</a:t>
                      </a:r>
                    </a:p>
                  </a:txBody>
                  <a:tcPr anchor="ctr"/>
                </a:tc>
                <a:tc>
                  <a:txBody>
                    <a:bodyPr/>
                    <a:lstStyle/>
                    <a:p>
                      <a:pPr fontAlgn="ctr"/>
                      <a:r>
                        <a:rPr lang="en-US">
                          <a:effectLst/>
                        </a:rPr>
                        <a:t>0.000000</a:t>
                      </a:r>
                    </a:p>
                  </a:txBody>
                  <a:tcPr anchor="ctr"/>
                </a:tc>
                <a:tc>
                  <a:txBody>
                    <a:bodyPr/>
                    <a:lstStyle/>
                    <a:p>
                      <a:pPr fontAlgn="ctr"/>
                      <a:r>
                        <a:rPr lang="en-US">
                          <a:effectLst/>
                        </a:rPr>
                        <a:t>1.000000</a:t>
                      </a:r>
                    </a:p>
                  </a:txBody>
                  <a:tcPr anchor="ctr"/>
                </a:tc>
                <a:tc>
                  <a:txBody>
                    <a:bodyPr/>
                    <a:lstStyle/>
                    <a:p>
                      <a:pPr fontAlgn="ctr"/>
                      <a:r>
                        <a:rPr lang="en-US">
                          <a:effectLst/>
                        </a:rPr>
                        <a:t>2000.000000</a:t>
                      </a:r>
                    </a:p>
                  </a:txBody>
                  <a:tcPr anchor="ctr"/>
                </a:tc>
                <a:tc>
                  <a:txBody>
                    <a:bodyPr/>
                    <a:lstStyle/>
                    <a:p>
                      <a:pPr fontAlgn="ctr"/>
                      <a:r>
                        <a:rPr lang="en-US">
                          <a:effectLst/>
                        </a:rPr>
                        <a:t>1.000000</a:t>
                      </a:r>
                    </a:p>
                  </a:txBody>
                  <a:tcPr anchor="ctr"/>
                </a:tc>
                <a:extLst>
                  <a:ext uri="{0D108BD9-81ED-4DB2-BD59-A6C34878D82A}">
                    <a16:rowId xmlns:a16="http://schemas.microsoft.com/office/drawing/2014/main" val="2541471157"/>
                  </a:ext>
                </a:extLst>
              </a:tr>
              <a:tr h="0">
                <a:tc>
                  <a:txBody>
                    <a:bodyPr/>
                    <a:lstStyle/>
                    <a:p>
                      <a:pPr algn="r" fontAlgn="ctr"/>
                      <a:r>
                        <a:rPr lang="en-US">
                          <a:effectLst/>
                        </a:rPr>
                        <a:t>25%</a:t>
                      </a:r>
                    </a:p>
                  </a:txBody>
                  <a:tcPr anchor="ctr"/>
                </a:tc>
                <a:tc>
                  <a:txBody>
                    <a:bodyPr/>
                    <a:lstStyle/>
                    <a:p>
                      <a:pPr fontAlgn="ctr"/>
                      <a:r>
                        <a:rPr lang="en-US">
                          <a:effectLst/>
                        </a:rPr>
                        <a:t>1003.750000</a:t>
                      </a:r>
                    </a:p>
                  </a:txBody>
                  <a:tcPr anchor="ctr"/>
                </a:tc>
                <a:tc>
                  <a:txBody>
                    <a:bodyPr/>
                    <a:lstStyle/>
                    <a:p>
                      <a:pPr fontAlgn="ctr"/>
                      <a:r>
                        <a:rPr lang="en-US">
                          <a:effectLst/>
                        </a:rPr>
                        <a:t>24.000000</a:t>
                      </a:r>
                    </a:p>
                  </a:txBody>
                  <a:tcPr anchor="ctr"/>
                </a:tc>
                <a:tc>
                  <a:txBody>
                    <a:bodyPr/>
                    <a:lstStyle/>
                    <a:p>
                      <a:pPr fontAlgn="ctr"/>
                      <a:r>
                        <a:rPr lang="en-US">
                          <a:effectLst/>
                        </a:rPr>
                        <a:t>6.000000</a:t>
                      </a:r>
                    </a:p>
                  </a:txBody>
                  <a:tcPr anchor="ctr"/>
                </a:tc>
                <a:tc>
                  <a:txBody>
                    <a:bodyPr/>
                    <a:lstStyle/>
                    <a:p>
                      <a:pPr fontAlgn="ctr"/>
                      <a:r>
                        <a:rPr lang="en-US">
                          <a:effectLst/>
                        </a:rPr>
                        <a:t>2200.000000</a:t>
                      </a:r>
                    </a:p>
                  </a:txBody>
                  <a:tcPr anchor="ctr"/>
                </a:tc>
                <a:tc>
                  <a:txBody>
                    <a:bodyPr/>
                    <a:lstStyle/>
                    <a:p>
                      <a:pPr fontAlgn="ctr"/>
                      <a:r>
                        <a:rPr lang="en-US">
                          <a:effectLst/>
                        </a:rPr>
                        <a:t>6.000000</a:t>
                      </a:r>
                    </a:p>
                  </a:txBody>
                  <a:tcPr anchor="ctr"/>
                </a:tc>
                <a:extLst>
                  <a:ext uri="{0D108BD9-81ED-4DB2-BD59-A6C34878D82A}">
                    <a16:rowId xmlns:a16="http://schemas.microsoft.com/office/drawing/2014/main" val="1579359357"/>
                  </a:ext>
                </a:extLst>
              </a:tr>
              <a:tr h="0">
                <a:tc>
                  <a:txBody>
                    <a:bodyPr/>
                    <a:lstStyle/>
                    <a:p>
                      <a:pPr algn="r" fontAlgn="ctr"/>
                      <a:r>
                        <a:rPr lang="en-US">
                          <a:effectLst/>
                        </a:rPr>
                        <a:t>50%</a:t>
                      </a:r>
                    </a:p>
                  </a:txBody>
                  <a:tcPr anchor="ctr"/>
                </a:tc>
                <a:tc>
                  <a:txBody>
                    <a:bodyPr/>
                    <a:lstStyle/>
                    <a:p>
                      <a:pPr fontAlgn="ctr"/>
                      <a:r>
                        <a:rPr lang="en-US">
                          <a:effectLst/>
                        </a:rPr>
                        <a:t>2002.500000</a:t>
                      </a:r>
                    </a:p>
                  </a:txBody>
                  <a:tcPr anchor="ctr"/>
                </a:tc>
                <a:tc>
                  <a:txBody>
                    <a:bodyPr/>
                    <a:lstStyle/>
                    <a:p>
                      <a:pPr fontAlgn="ctr"/>
                      <a:r>
                        <a:rPr lang="en-US">
                          <a:effectLst/>
                        </a:rPr>
                        <a:t>48.000000</a:t>
                      </a:r>
                    </a:p>
                  </a:txBody>
                  <a:tcPr anchor="ctr"/>
                </a:tc>
                <a:tc>
                  <a:txBody>
                    <a:bodyPr/>
                    <a:lstStyle/>
                    <a:p>
                      <a:pPr fontAlgn="ctr"/>
                      <a:r>
                        <a:rPr lang="en-US">
                          <a:effectLst/>
                        </a:rPr>
                        <a:t>11.000000</a:t>
                      </a:r>
                    </a:p>
                  </a:txBody>
                  <a:tcPr anchor="ctr"/>
                </a:tc>
                <a:tc>
                  <a:txBody>
                    <a:bodyPr/>
                    <a:lstStyle/>
                    <a:p>
                      <a:pPr fontAlgn="ctr"/>
                      <a:r>
                        <a:rPr lang="en-US">
                          <a:effectLst/>
                        </a:rPr>
                        <a:t>2768.000000</a:t>
                      </a:r>
                    </a:p>
                  </a:txBody>
                  <a:tcPr anchor="ctr"/>
                </a:tc>
                <a:tc>
                  <a:txBody>
                    <a:bodyPr/>
                    <a:lstStyle/>
                    <a:p>
                      <a:pPr fontAlgn="ctr"/>
                      <a:r>
                        <a:rPr lang="en-US">
                          <a:effectLst/>
                        </a:rPr>
                        <a:t>8.000000</a:t>
                      </a:r>
                    </a:p>
                  </a:txBody>
                  <a:tcPr anchor="ctr"/>
                </a:tc>
                <a:extLst>
                  <a:ext uri="{0D108BD9-81ED-4DB2-BD59-A6C34878D82A}">
                    <a16:rowId xmlns:a16="http://schemas.microsoft.com/office/drawing/2014/main" val="236059634"/>
                  </a:ext>
                </a:extLst>
              </a:tr>
              <a:tr h="0">
                <a:tc>
                  <a:txBody>
                    <a:bodyPr/>
                    <a:lstStyle/>
                    <a:p>
                      <a:pPr algn="r" fontAlgn="ctr"/>
                      <a:r>
                        <a:rPr lang="en-US">
                          <a:effectLst/>
                        </a:rPr>
                        <a:t>75%</a:t>
                      </a:r>
                    </a:p>
                  </a:txBody>
                  <a:tcPr anchor="ctr"/>
                </a:tc>
                <a:tc>
                  <a:txBody>
                    <a:bodyPr/>
                    <a:lstStyle/>
                    <a:p>
                      <a:pPr fontAlgn="ctr"/>
                      <a:r>
                        <a:rPr lang="en-US">
                          <a:effectLst/>
                        </a:rPr>
                        <a:t>3001.250000</a:t>
                      </a:r>
                    </a:p>
                  </a:txBody>
                  <a:tcPr anchor="ctr"/>
                </a:tc>
                <a:tc>
                  <a:txBody>
                    <a:bodyPr/>
                    <a:lstStyle/>
                    <a:p>
                      <a:pPr fontAlgn="ctr"/>
                      <a:r>
                        <a:rPr lang="en-US">
                          <a:effectLst/>
                        </a:rPr>
                        <a:t>73.000000</a:t>
                      </a:r>
                    </a:p>
                  </a:txBody>
                  <a:tcPr anchor="ctr"/>
                </a:tc>
                <a:tc>
                  <a:txBody>
                    <a:bodyPr/>
                    <a:lstStyle/>
                    <a:p>
                      <a:pPr fontAlgn="ctr"/>
                      <a:r>
                        <a:rPr lang="en-US">
                          <a:effectLst/>
                        </a:rPr>
                        <a:t>15.000000</a:t>
                      </a:r>
                    </a:p>
                  </a:txBody>
                  <a:tcPr anchor="ctr"/>
                </a:tc>
                <a:tc>
                  <a:txBody>
                    <a:bodyPr/>
                    <a:lstStyle/>
                    <a:p>
                      <a:pPr fontAlgn="ctr"/>
                      <a:r>
                        <a:rPr lang="en-US">
                          <a:effectLst/>
                        </a:rPr>
                        <a:t>3750.000000</a:t>
                      </a:r>
                    </a:p>
                  </a:txBody>
                  <a:tcPr anchor="ctr"/>
                </a:tc>
                <a:tc>
                  <a:txBody>
                    <a:bodyPr/>
                    <a:lstStyle/>
                    <a:p>
                      <a:pPr fontAlgn="ctr"/>
                      <a:r>
                        <a:rPr lang="en-US">
                          <a:effectLst/>
                        </a:rPr>
                        <a:t>10.000000</a:t>
                      </a:r>
                    </a:p>
                  </a:txBody>
                  <a:tcPr anchor="ctr"/>
                </a:tc>
                <a:extLst>
                  <a:ext uri="{0D108BD9-81ED-4DB2-BD59-A6C34878D82A}">
                    <a16:rowId xmlns:a16="http://schemas.microsoft.com/office/drawing/2014/main" val="1163022982"/>
                  </a:ext>
                </a:extLst>
              </a:tr>
              <a:tr h="0">
                <a:tc>
                  <a:txBody>
                    <a:bodyPr/>
                    <a:lstStyle/>
                    <a:p>
                      <a:pPr algn="r" fontAlgn="ctr"/>
                      <a:r>
                        <a:rPr lang="en-US">
                          <a:effectLst/>
                        </a:rPr>
                        <a:t>max</a:t>
                      </a:r>
                    </a:p>
                  </a:txBody>
                  <a:tcPr anchor="ctr"/>
                </a:tc>
                <a:tc>
                  <a:txBody>
                    <a:bodyPr/>
                    <a:lstStyle/>
                    <a:p>
                      <a:pPr fontAlgn="ctr"/>
                      <a:r>
                        <a:rPr lang="en-US">
                          <a:effectLst/>
                        </a:rPr>
                        <a:t>4000.000000</a:t>
                      </a:r>
                    </a:p>
                  </a:txBody>
                  <a:tcPr anchor="ctr"/>
                </a:tc>
                <a:tc>
                  <a:txBody>
                    <a:bodyPr/>
                    <a:lstStyle/>
                    <a:p>
                      <a:pPr fontAlgn="ctr"/>
                      <a:r>
                        <a:rPr lang="en-US">
                          <a:effectLst/>
                        </a:rPr>
                        <a:t>99.000000</a:t>
                      </a:r>
                    </a:p>
                  </a:txBody>
                  <a:tcPr anchor="ctr"/>
                </a:tc>
                <a:tc>
                  <a:txBody>
                    <a:bodyPr/>
                    <a:lstStyle/>
                    <a:p>
                      <a:pPr fontAlgn="ctr"/>
                      <a:r>
                        <a:rPr lang="en-US">
                          <a:effectLst/>
                        </a:rPr>
                        <a:t>22.000000</a:t>
                      </a:r>
                    </a:p>
                  </a:txBody>
                  <a:tcPr anchor="ctr"/>
                </a:tc>
                <a:tc>
                  <a:txBody>
                    <a:bodyPr/>
                    <a:lstStyle/>
                    <a:p>
                      <a:pPr fontAlgn="ctr"/>
                      <a:r>
                        <a:rPr lang="en-US">
                          <a:effectLst/>
                        </a:rPr>
                        <a:t>4883.000000</a:t>
                      </a:r>
                    </a:p>
                  </a:txBody>
                  <a:tcPr anchor="ctr"/>
                </a:tc>
                <a:tc>
                  <a:txBody>
                    <a:bodyPr/>
                    <a:lstStyle/>
                    <a:p>
                      <a:pPr fontAlgn="ctr"/>
                      <a:r>
                        <a:rPr lang="en-US">
                          <a:effectLst/>
                        </a:rPr>
                        <a:t>12.000000</a:t>
                      </a:r>
                    </a:p>
                  </a:txBody>
                  <a:tcPr anchor="ctr"/>
                </a:tc>
                <a:extLst>
                  <a:ext uri="{0D108BD9-81ED-4DB2-BD59-A6C34878D82A}">
                    <a16:rowId xmlns:a16="http://schemas.microsoft.com/office/drawing/2014/main" val="4103926269"/>
                  </a:ext>
                </a:extLst>
              </a:tr>
            </a:tbl>
          </a:graphicData>
        </a:graphic>
      </p:graphicFrame>
    </p:spTree>
    <p:extLst>
      <p:ext uri="{BB962C8B-B14F-4D97-AF65-F5344CB8AC3E}">
        <p14:creationId xmlns:p14="http://schemas.microsoft.com/office/powerpoint/2010/main" val="111364711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dirty="0"/>
              <a:t>4. MODEL EVALUATION</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802F55E5-127B-B379-8E67-B23683C05007}"/>
              </a:ext>
            </a:extLst>
          </p:cNvPr>
          <p:cNvSpPr txBox="1"/>
          <p:nvPr/>
        </p:nvSpPr>
        <p:spPr>
          <a:xfrm>
            <a:off x="23763" y="915839"/>
            <a:ext cx="4603301"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ea typeface="+mn-lt"/>
                <a:cs typeface="+mn-lt"/>
              </a:rPr>
              <a:t>Statistical Significance</a:t>
            </a:r>
          </a:p>
          <a:p>
            <a:pPr marL="285750" lvl="1" indent="-285750">
              <a:buFont typeface="Wingdings"/>
              <a:buChar char="Ø"/>
            </a:pPr>
            <a:r>
              <a:rPr lang="en-US" dirty="0">
                <a:ea typeface="+mn-lt"/>
                <a:cs typeface="+mn-lt"/>
              </a:rPr>
              <a:t>T-statistic: -0.9418622785744097</a:t>
            </a:r>
          </a:p>
          <a:p>
            <a:pPr marL="285750" lvl="1" indent="-285750">
              <a:buFont typeface="Wingdings"/>
              <a:buChar char="Ø"/>
            </a:pPr>
            <a:r>
              <a:rPr lang="en-US" dirty="0">
                <a:ea typeface="+mn-lt"/>
                <a:cs typeface="+mn-lt"/>
              </a:rPr>
              <a:t>P-value: 0.3464263449041912</a:t>
            </a:r>
          </a:p>
          <a:p>
            <a:pPr marL="285750" lvl="1" indent="-285750">
              <a:buFont typeface="Wingdings"/>
              <a:buChar char="Ø"/>
            </a:pPr>
            <a:endParaRPr lang="en-US" dirty="0">
              <a:ea typeface="+mn-lt"/>
              <a:cs typeface="+mn-lt"/>
            </a:endParaRPr>
          </a:p>
          <a:p>
            <a:pPr marL="285750" indent="-285750">
              <a:buFont typeface="Wingdings"/>
              <a:buChar char="q"/>
            </a:pPr>
            <a:r>
              <a:rPr lang="en-US" dirty="0">
                <a:ea typeface="+mn-lt"/>
                <a:cs typeface="+mn-lt"/>
              </a:rPr>
              <a:t>Cross Validation Score: 0.000094</a:t>
            </a:r>
            <a:endParaRPr lang="en-US" sz="1000" dirty="0">
              <a:latin typeface="Consolas"/>
              <a:ea typeface="+mn-lt"/>
              <a:cs typeface="+mn-lt"/>
            </a:endParaRPr>
          </a:p>
          <a:p>
            <a:pPr marL="285750" indent="-285750">
              <a:buFont typeface="Wingdings"/>
              <a:buChar char="q"/>
            </a:pPr>
            <a:endParaRPr lang="en-US" dirty="0">
              <a:ea typeface="+mn-lt"/>
              <a:cs typeface="+mn-lt"/>
            </a:endParaRPr>
          </a:p>
          <a:p>
            <a:pPr marL="285750" indent="-285750">
              <a:buFont typeface="Wingdings"/>
              <a:buChar char="q"/>
            </a:pPr>
            <a:r>
              <a:rPr lang="en-US" dirty="0">
                <a:ea typeface="+mn-lt"/>
                <a:cs typeface="+mn-lt"/>
              </a:rPr>
              <a:t>Mean Absolute Error: 0.000092</a:t>
            </a:r>
          </a:p>
          <a:p>
            <a:pPr marL="285750" indent="-285750">
              <a:buFont typeface="Wingdings"/>
              <a:buChar char="q"/>
            </a:pPr>
            <a:endParaRPr lang="en-US" dirty="0">
              <a:ea typeface="+mn-lt"/>
              <a:cs typeface="+mn-lt"/>
            </a:endParaRPr>
          </a:p>
          <a:p>
            <a:pPr marL="285750" indent="-285750">
              <a:buFont typeface="Wingdings"/>
              <a:buChar char="q"/>
            </a:pPr>
            <a:r>
              <a:rPr lang="en-US">
                <a:ea typeface="+mn-lt"/>
                <a:cs typeface="+mn-lt"/>
              </a:rPr>
              <a:t>R-Squared (R²): -0.06451813912247406</a:t>
            </a:r>
          </a:p>
          <a:p>
            <a:pPr marL="285750" indent="-285750">
              <a:buFont typeface="Wingdings"/>
              <a:buChar char="q"/>
            </a:pPr>
            <a:endParaRPr lang="en-US" dirty="0">
              <a:ea typeface="+mn-lt"/>
              <a:cs typeface="+mn-lt"/>
            </a:endParaRPr>
          </a:p>
          <a:p>
            <a:pPr marL="285750" indent="-285750">
              <a:buFont typeface="Wingdings"/>
              <a:buChar char="q"/>
            </a:pPr>
            <a:r>
              <a:rPr lang="en-US" dirty="0">
                <a:ea typeface="+mn-lt"/>
                <a:cs typeface="+mn-lt"/>
              </a:rPr>
              <a:t>Residual Analysis: Residual plot showing the distribution of prediction errors.</a:t>
            </a:r>
          </a:p>
          <a:p>
            <a:pPr lvl="1"/>
            <a:endParaRPr lang="en-US" dirty="0">
              <a:ea typeface="+mn-lt"/>
              <a:cs typeface="+mn-lt"/>
            </a:endParaRPr>
          </a:p>
          <a:p>
            <a:pPr lvl="1">
              <a:buFont typeface="Wingdings"/>
            </a:pPr>
            <a:endParaRPr lang="en-US" dirty="0">
              <a:ea typeface="+mn-lt"/>
              <a:cs typeface="+mn-lt"/>
            </a:endParaRPr>
          </a:p>
        </p:txBody>
      </p:sp>
      <p:pic>
        <p:nvPicPr>
          <p:cNvPr id="4" name="Picture 3" descr="A diagram of a plot&#10;&#10;Description automatically generated">
            <a:extLst>
              <a:ext uri="{FF2B5EF4-FFF2-40B4-BE49-F238E27FC236}">
                <a16:creationId xmlns:a16="http://schemas.microsoft.com/office/drawing/2014/main" id="{382F93DF-9B84-C3D0-1E67-B90E344BF73F}"/>
              </a:ext>
            </a:extLst>
          </p:cNvPr>
          <p:cNvPicPr>
            <a:picLocks noChangeAspect="1"/>
          </p:cNvPicPr>
          <p:nvPr/>
        </p:nvPicPr>
        <p:blipFill>
          <a:blip r:embed="rId2"/>
          <a:stretch>
            <a:fillRect/>
          </a:stretch>
        </p:blipFill>
        <p:spPr>
          <a:xfrm>
            <a:off x="4485736" y="2332367"/>
            <a:ext cx="4572000" cy="2743200"/>
          </a:xfrm>
          <a:prstGeom prst="rect">
            <a:avLst/>
          </a:prstGeom>
        </p:spPr>
      </p:pic>
    </p:spTree>
    <p:extLst>
      <p:ext uri="{BB962C8B-B14F-4D97-AF65-F5344CB8AC3E}">
        <p14:creationId xmlns:p14="http://schemas.microsoft.com/office/powerpoint/2010/main" val="422237955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5. MODEL INTERPRETATION</a:t>
            </a:r>
          </a:p>
        </p:txBody>
      </p:sp>
      <p:sp>
        <p:nvSpPr>
          <p:cNvPr id="146"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4F6074A4-4307-08A9-F1B5-A3D7877D4D27}"/>
              </a:ext>
            </a:extLst>
          </p:cNvPr>
          <p:cNvSpPr txBox="1"/>
          <p:nvPr/>
        </p:nvSpPr>
        <p:spPr>
          <a:xfrm>
            <a:off x="-18548" y="915283"/>
            <a:ext cx="9185130" cy="483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Key Performance Metric</a:t>
            </a:r>
          </a:p>
          <a:p>
            <a:pPr marL="285750" lvl="1" indent="-285750">
              <a:buFont typeface="Wingdings"/>
              <a:buChar char="Ø"/>
            </a:pPr>
            <a:r>
              <a:rPr lang="en-US" dirty="0">
                <a:ea typeface="+mn-lt"/>
                <a:cs typeface="+mn-lt"/>
              </a:rPr>
              <a:t>Mean Absolute Error (MAE): The MAE is extremely low, indicating that the model's predictions are highly accurate</a:t>
            </a:r>
          </a:p>
          <a:p>
            <a:pPr marL="285750" lvl="1" indent="-285750">
              <a:buFont typeface="Wingdings"/>
              <a:buChar char="Ø"/>
            </a:pPr>
            <a:r>
              <a:rPr lang="en-US" dirty="0">
                <a:ea typeface="+mn-lt"/>
                <a:cs typeface="+mn-lt"/>
              </a:rPr>
              <a:t>Cross Validation Score: The cross-validation score is very low, indicating that the model performs consistently well across different subsets of the data.</a:t>
            </a:r>
          </a:p>
          <a:p>
            <a:pPr marL="285750" lvl="1" indent="-285750">
              <a:buFont typeface="Wingdings"/>
              <a:buChar char="Ø"/>
            </a:pPr>
            <a:r>
              <a:rPr lang="en-US" dirty="0">
                <a:ea typeface="+mn-lt"/>
                <a:cs typeface="+mn-lt"/>
              </a:rPr>
              <a:t>The negative R² value typically indicates that the model does not fit the data well in a conventional sense.</a:t>
            </a:r>
            <a:endParaRPr lang="en-US" dirty="0"/>
          </a:p>
          <a:p>
            <a:pPr marL="285750" lvl="1" indent="-285750">
              <a:buFont typeface="Wingdings"/>
              <a:buChar char="Ø"/>
            </a:pPr>
            <a:endParaRPr lang="en-US" dirty="0"/>
          </a:p>
          <a:p>
            <a:pPr marL="285750" indent="-285750">
              <a:buFont typeface="Wingdings"/>
              <a:buChar char="q"/>
            </a:pPr>
            <a:r>
              <a:rPr lang="en-US" dirty="0">
                <a:ea typeface="+mn-lt"/>
                <a:cs typeface="+mn-lt"/>
              </a:rPr>
              <a:t>Visual Analysis</a:t>
            </a:r>
          </a:p>
          <a:p>
            <a:pPr marL="285750" lvl="1" indent="-285750">
              <a:buFont typeface="Wingdings"/>
              <a:buChar char="Ø"/>
            </a:pPr>
            <a:r>
              <a:rPr lang="en-US" dirty="0">
                <a:ea typeface="+mn-lt"/>
                <a:cs typeface="+mn-lt"/>
              </a:rPr>
              <a:t>Residual Plot: Ideally, residuals should be randomly dispersed around the horizontal axis (red line).</a:t>
            </a:r>
          </a:p>
          <a:p>
            <a:pPr marL="285750" lvl="2" indent="-285750">
              <a:buFont typeface="Wingdings"/>
              <a:buChar char="ü"/>
            </a:pPr>
            <a:r>
              <a:rPr lang="en-US" dirty="0">
                <a:ea typeface="+mn-lt"/>
                <a:cs typeface="+mn-lt"/>
              </a:rPr>
              <a:t>The plot shows some pattern and dispersion, suggesting potential issues with model assumptions or areas where the model could be improved.</a:t>
            </a:r>
          </a:p>
          <a:p>
            <a:pPr marL="285750" lvl="1" indent="-285750">
              <a:buFont typeface="Wingdings"/>
              <a:buChar char="Ø"/>
            </a:pPr>
            <a:r>
              <a:rPr lang="en-US" dirty="0">
                <a:ea typeface="+mn-lt"/>
                <a:cs typeface="+mn-lt"/>
              </a:rPr>
              <a:t>Predicted vs Actual: Ideally, the points should align along the diagonal line (indicating perfect predictions).</a:t>
            </a:r>
          </a:p>
          <a:p>
            <a:pPr marL="285750" lvl="2" indent="-285750">
              <a:buFont typeface="Wingdings"/>
              <a:buChar char="ü"/>
            </a:pPr>
            <a:r>
              <a:rPr lang="en-US" dirty="0">
                <a:ea typeface="+mn-lt"/>
                <a:cs typeface="+mn-lt"/>
              </a:rPr>
              <a:t>the points are relatively close to the diagonal, indicating that the model's predictions are generally accurate</a:t>
            </a:r>
          </a:p>
          <a:p>
            <a:pPr marL="285750" lvl="1" indent="-285750">
              <a:buFont typeface="Wingdings"/>
              <a:buChar char="Ø"/>
            </a:pPr>
            <a:endParaRPr lang="en-US" dirty="0">
              <a:ea typeface="+mn-lt"/>
              <a:cs typeface="+mn-lt"/>
            </a:endParaRPr>
          </a:p>
          <a:p>
            <a:pPr marL="285750" lvl="1" indent="-285750">
              <a:buFont typeface="Wingdings"/>
              <a:buChar char="Ø"/>
            </a:pPr>
            <a:endParaRPr lang="en-US" dirty="0">
              <a:ea typeface="+mn-lt"/>
              <a:cs typeface="+mn-lt"/>
            </a:endParaRPr>
          </a:p>
          <a:p>
            <a:pPr marL="285750" indent="-285750">
              <a:buFont typeface="Wingdings"/>
              <a:buChar char="q"/>
            </a:pPr>
            <a:r>
              <a:rPr lang="en-US" dirty="0">
                <a:ea typeface="+mn-lt"/>
                <a:cs typeface="+mn-lt"/>
              </a:rPr>
              <a:t>Statistical Significance: Since the p-value is 0.3465, which is greater than 0.05, we conclude that </a:t>
            </a:r>
          </a:p>
          <a:p>
            <a:pPr marL="285750" lvl="1" indent="-285750">
              <a:buFont typeface="Wingdings"/>
              <a:buChar char="Ø"/>
            </a:pPr>
            <a:r>
              <a:rPr lang="en-US" dirty="0">
                <a:ea typeface="+mn-lt"/>
                <a:cs typeface="+mn-lt"/>
              </a:rPr>
              <a:t>there is no significant difference between the predicted transaction frequency and the actual frequency.</a:t>
            </a:r>
            <a:endParaRPr lang="en-US" dirty="0"/>
          </a:p>
          <a:p>
            <a:pPr marL="285750" lvl="1" indent="-285750">
              <a:buFont typeface="Wingdings"/>
              <a:buChar char="Ø"/>
            </a:pPr>
            <a:r>
              <a:rPr lang="en-US" dirty="0">
                <a:ea typeface="+mn-lt"/>
                <a:cs typeface="+mn-lt"/>
              </a:rPr>
              <a:t>the differences observed in the data might not be due to a real underlying effect but rather due to random variation.</a:t>
            </a:r>
            <a:endParaRPr lang="en-US" dirty="0"/>
          </a:p>
          <a:p>
            <a:pPr marL="285750" lvl="1" indent="-285750">
              <a:buFont typeface="Wingdings"/>
              <a:buChar char="Ø"/>
            </a:pPr>
            <a:endParaRPr lang="en-US" dirty="0"/>
          </a:p>
          <a:p>
            <a:pPr marL="285750" lvl="1" indent="-285750">
              <a:buFont typeface="Wingdings"/>
              <a:buChar char="Ø"/>
            </a:pPr>
            <a:endParaRPr lang="en-US" dirty="0"/>
          </a:p>
          <a:p>
            <a:pPr marL="285750" lvl="1" indent="-285750">
              <a:buFont typeface="Wingdings"/>
              <a:buChar char="Ø"/>
            </a:pPr>
            <a:endParaRPr lang="en-US" dirty="0"/>
          </a:p>
        </p:txBody>
      </p:sp>
    </p:spTree>
    <p:extLst>
      <p:ext uri="{BB962C8B-B14F-4D97-AF65-F5344CB8AC3E}">
        <p14:creationId xmlns:p14="http://schemas.microsoft.com/office/powerpoint/2010/main" val="33834872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06"/>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58" name="Shape 107"/>
          <p:cNvSpPr/>
          <p:nvPr/>
        </p:nvSpPr>
        <p:spPr>
          <a:xfrm>
            <a:off x="537899" y="1895175"/>
            <a:ext cx="3953102" cy="77975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t>Appendix</a:t>
            </a:r>
          </a:p>
        </p:txBody>
      </p:sp>
      <p:sp>
        <p:nvSpPr>
          <p:cNvPr id="15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1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62" name="Shape 114"/>
          <p:cNvSpPr/>
          <p:nvPr/>
        </p:nvSpPr>
        <p:spPr>
          <a:xfrm>
            <a:off x="205025" y="263974"/>
            <a:ext cx="8565600"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sz="1400" b="0" dirty="0">
                <a:ea typeface="+mn-lt"/>
                <a:cs typeface="+mn-lt"/>
              </a:rPr>
              <a:t>SEGMENTEATION AND PROFILING OF HIGH VALUE CUSTOMER IN OLD CUSTOMER LIST</a:t>
            </a:r>
            <a:endParaRPr lang="en-US" sz="1400"/>
          </a:p>
        </p:txBody>
      </p:sp>
      <p:sp>
        <p:nvSpPr>
          <p:cNvPr id="163" name="Shape 115"/>
          <p:cNvSpPr/>
          <p:nvPr/>
        </p:nvSpPr>
        <p:spPr>
          <a:xfrm>
            <a:off x="205025" y="108329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endParaRPr lang="en-US" dirty="0"/>
          </a:p>
        </p:txBody>
      </p:sp>
      <p:sp>
        <p:nvSpPr>
          <p:cNvPr id="16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2" name="Picture 1" descr="A screenshot of a graph&#10;&#10;Description automatically generated">
            <a:extLst>
              <a:ext uri="{FF2B5EF4-FFF2-40B4-BE49-F238E27FC236}">
                <a16:creationId xmlns:a16="http://schemas.microsoft.com/office/drawing/2014/main" id="{C839DC1D-5C84-181E-26EB-93F8776B3166}"/>
              </a:ext>
            </a:extLst>
          </p:cNvPr>
          <p:cNvPicPr>
            <a:picLocks noChangeAspect="1"/>
          </p:cNvPicPr>
          <p:nvPr/>
        </p:nvPicPr>
        <p:blipFill>
          <a:blip r:embed="rId2"/>
          <a:stretch>
            <a:fillRect/>
          </a:stretch>
        </p:blipFill>
        <p:spPr>
          <a:xfrm>
            <a:off x="204876" y="922138"/>
            <a:ext cx="8734245" cy="4129516"/>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1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62" name="Shape 114"/>
          <p:cNvSpPr/>
          <p:nvPr/>
        </p:nvSpPr>
        <p:spPr>
          <a:xfrm>
            <a:off x="205025" y="263974"/>
            <a:ext cx="8565600"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sz="1400" b="0" dirty="0">
                <a:ea typeface="+mn-lt"/>
                <a:cs typeface="+mn-lt"/>
              </a:rPr>
              <a:t>SEGMENTEATION AND PROFILING OF HIGH VALUE CUSTOMER IN OLD CUSTOMER LIST</a:t>
            </a:r>
            <a:endParaRPr lang="en-US" sz="1400"/>
          </a:p>
        </p:txBody>
      </p:sp>
      <p:sp>
        <p:nvSpPr>
          <p:cNvPr id="163" name="Shape 115"/>
          <p:cNvSpPr/>
          <p:nvPr/>
        </p:nvSpPr>
        <p:spPr>
          <a:xfrm>
            <a:off x="205025" y="1083299"/>
            <a:ext cx="8565600" cy="487098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sz="1400" b="0" dirty="0">
                <a:latin typeface="Arial"/>
                <a:cs typeface="Arial"/>
              </a:rPr>
              <a:t>Based on the graph in the previous slide. The following are recommendation for lookalike targeting.</a:t>
            </a:r>
          </a:p>
          <a:p>
            <a:pPr>
              <a:lnSpc>
                <a:spcPct val="114999"/>
              </a:lnSpc>
            </a:pPr>
            <a:endParaRPr lang="en-US" sz="1400" b="0" dirty="0">
              <a:latin typeface="Arial"/>
              <a:cs typeface="Arial"/>
            </a:endParaRPr>
          </a:p>
          <a:p>
            <a:pPr marL="285750" indent="-285750">
              <a:lnSpc>
                <a:spcPct val="114999"/>
              </a:lnSpc>
              <a:buFont typeface="Wingdings"/>
              <a:buChar char="q"/>
            </a:pPr>
            <a:r>
              <a:rPr lang="en-US" sz="1400" b="0" dirty="0">
                <a:latin typeface="Arial"/>
              </a:rPr>
              <a:t>Target middle-aged: Across all transaction frequencies, middle-aged (45-65 years) are the most significant target audience</a:t>
            </a:r>
          </a:p>
          <a:p>
            <a:pPr marL="285750" lvl="1" indent="-171450">
              <a:lnSpc>
                <a:spcPct val="114999"/>
              </a:lnSpc>
              <a:buFont typeface="Wingdings"/>
              <a:buChar char="Ø"/>
            </a:pPr>
            <a:r>
              <a:rPr lang="en-US" dirty="0">
                <a:latin typeface="Arial"/>
                <a:ea typeface="Open Sans"/>
                <a:cs typeface="Open Sans"/>
              </a:rPr>
              <a:t>They are highly</a:t>
            </a:r>
            <a:r>
              <a:rPr lang="en-US" b="0" dirty="0">
                <a:latin typeface="Arial"/>
                <a:ea typeface="Open Sans"/>
                <a:cs typeface="Open Sans"/>
              </a:rPr>
              <a:t> represented in the mass customer wealth segment.</a:t>
            </a:r>
            <a:endParaRPr lang="en-US" b="0">
              <a:latin typeface="Arial"/>
              <a:ea typeface="Open Sans"/>
              <a:cs typeface="Open Sans"/>
            </a:endParaRPr>
          </a:p>
          <a:p>
            <a:pPr marL="285750" lvl="1" indent="-171450">
              <a:lnSpc>
                <a:spcPct val="114999"/>
              </a:lnSpc>
              <a:buFont typeface="Wingdings"/>
              <a:buChar char="Ø"/>
            </a:pPr>
            <a:r>
              <a:rPr lang="en-US" dirty="0">
                <a:ea typeface="+mn-lt"/>
                <a:cs typeface="+mn-lt"/>
              </a:rPr>
              <a:t>They are more likely to have a higher transaction frequency</a:t>
            </a:r>
            <a:endParaRPr lang="en-US" sz="1400" b="0" dirty="0">
              <a:latin typeface="Arial"/>
              <a:ea typeface="Open Sans"/>
              <a:cs typeface="Arial"/>
            </a:endParaRPr>
          </a:p>
          <a:p>
            <a:pPr marL="285750" indent="-285750">
              <a:lnSpc>
                <a:spcPct val="114999"/>
              </a:lnSpc>
              <a:buFont typeface="Wingdings"/>
              <a:buChar char="q"/>
            </a:pPr>
            <a:r>
              <a:rPr lang="en-US" sz="1400" b="0" dirty="0">
                <a:latin typeface="Arial"/>
              </a:rPr>
              <a:t>Focus on specific job industries: Target females in the Health, Manufacturing, and Financial Services industries</a:t>
            </a:r>
            <a:endParaRPr lang="en-US" sz="1400" b="0" dirty="0">
              <a:latin typeface="Arial"/>
              <a:cs typeface="Arial"/>
            </a:endParaRPr>
          </a:p>
          <a:p>
            <a:pPr marL="285750" lvl="1" indent="-171450">
              <a:lnSpc>
                <a:spcPct val="114999"/>
              </a:lnSpc>
              <a:buFont typeface="Wingdings"/>
              <a:buChar char="Ø"/>
            </a:pPr>
            <a:r>
              <a:rPr lang="en-US" dirty="0">
                <a:ea typeface="+mn-lt"/>
                <a:cs typeface="+mn-lt"/>
              </a:rPr>
              <a:t> Target males in Financial Services, Health, and Manufacturing</a:t>
            </a:r>
            <a:endParaRPr lang="en-US" b="0" dirty="0">
              <a:latin typeface="Arial"/>
              <a:ea typeface="Open Sans"/>
              <a:cs typeface="Arial"/>
            </a:endParaRPr>
          </a:p>
          <a:p>
            <a:pPr marL="285750" indent="-285750">
              <a:lnSpc>
                <a:spcPct val="114999"/>
              </a:lnSpc>
              <a:buFont typeface="Wingdings"/>
              <a:buChar char="q"/>
            </a:pPr>
            <a:r>
              <a:rPr lang="en-US" sz="1400" b="0" dirty="0">
                <a:latin typeface="Arial"/>
              </a:rPr>
              <a:t>Property valuation is important: Target customers with property valuations between 7-10, with a focus on the 9-10 range.</a:t>
            </a:r>
            <a:endParaRPr lang="en-US" sz="1400" b="0" dirty="0">
              <a:latin typeface="Arial"/>
              <a:cs typeface="Arial"/>
            </a:endParaRPr>
          </a:p>
          <a:p>
            <a:pPr marL="285750" indent="-285750">
              <a:lnSpc>
                <a:spcPct val="114999"/>
              </a:lnSpc>
              <a:buFont typeface="Wingdings"/>
              <a:buChar char="q"/>
            </a:pPr>
            <a:r>
              <a:rPr lang="en-US" sz="1400" b="0" dirty="0">
                <a:latin typeface="Arial"/>
              </a:rPr>
              <a:t>NSW and VIC postcodes are key: Target customers living in postcode areas in NSW and VIC</a:t>
            </a:r>
          </a:p>
          <a:p>
            <a:pPr marL="285750" indent="-285750">
              <a:lnSpc>
                <a:spcPct val="114999"/>
              </a:lnSpc>
              <a:buFont typeface="Wingdings"/>
              <a:buChar char="q"/>
            </a:pPr>
            <a:r>
              <a:rPr lang="en-US" sz="1400" b="0" dirty="0"/>
              <a:t>Target specific tenure ranges: Focus on customers with a tenure of 5-14 years for middle-aged individuals and 0-4 years for adults.</a:t>
            </a:r>
            <a:endParaRPr lang="en-US" sz="1400" b="0" dirty="0">
              <a:latin typeface="Arial"/>
            </a:endParaRPr>
          </a:p>
          <a:p>
            <a:pPr marL="285750" indent="-285750">
              <a:lnSpc>
                <a:spcPct val="114999"/>
              </a:lnSpc>
              <a:buFont typeface="Wingdings"/>
              <a:buChar char="q"/>
            </a:pPr>
            <a:endParaRPr lang="en-US" sz="1400" b="0" dirty="0">
              <a:latin typeface="Arial"/>
            </a:endParaRPr>
          </a:p>
          <a:p>
            <a:pPr marL="285750" lvl="1" indent="-171450">
              <a:lnSpc>
                <a:spcPct val="114999"/>
              </a:lnSpc>
              <a:buFont typeface="Wingdings"/>
              <a:buChar char="Ø"/>
            </a:pPr>
            <a:endParaRPr lang="en-US" sz="1400" b="0" dirty="0">
              <a:latin typeface="Arial"/>
              <a:cs typeface="Arial"/>
            </a:endParaRPr>
          </a:p>
          <a:p>
            <a:pPr marL="285750" indent="-285750">
              <a:lnSpc>
                <a:spcPct val="114999"/>
              </a:lnSpc>
              <a:buFont typeface="Wingdings"/>
              <a:buChar char="q"/>
            </a:pPr>
            <a:endParaRPr lang="en-US" sz="1400" b="0" dirty="0">
              <a:latin typeface="Arial"/>
              <a:cs typeface="Arial"/>
            </a:endParaRPr>
          </a:p>
          <a:p>
            <a:pPr marL="114300" lvl="1">
              <a:lnSpc>
                <a:spcPct val="114999"/>
              </a:lnSpc>
            </a:pPr>
            <a:endParaRPr lang="en-US" sz="1400" b="0" dirty="0">
              <a:latin typeface="Arial"/>
              <a:cs typeface="Arial"/>
            </a:endParaRPr>
          </a:p>
          <a:p>
            <a:pPr marL="285750" indent="-285750">
              <a:lnSpc>
                <a:spcPct val="114999"/>
              </a:lnSpc>
              <a:buFont typeface="Wingdings"/>
              <a:buChar char="q"/>
            </a:pPr>
            <a:endParaRPr lang="en-US" sz="1400" b="0" dirty="0">
              <a:latin typeface="Arial"/>
            </a:endParaRPr>
          </a:p>
        </p:txBody>
      </p:sp>
      <p:sp>
        <p:nvSpPr>
          <p:cNvPr id="16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extLst>
      <p:ext uri="{BB962C8B-B14F-4D97-AF65-F5344CB8AC3E}">
        <p14:creationId xmlns:p14="http://schemas.microsoft.com/office/powerpoint/2010/main" val="196885889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1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62" name="Shape 114"/>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b="0" dirty="0"/>
              <a:t>FORCASTED NEW CUSTOMER LIST TRANSACTION FREQUENCY</a:t>
            </a:r>
          </a:p>
        </p:txBody>
      </p:sp>
      <p:sp>
        <p:nvSpPr>
          <p:cNvPr id="16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4" name="Picture 3" descr="A graph of a customer list&#10;&#10;Description automatically generated">
            <a:extLst>
              <a:ext uri="{FF2B5EF4-FFF2-40B4-BE49-F238E27FC236}">
                <a16:creationId xmlns:a16="http://schemas.microsoft.com/office/drawing/2014/main" id="{C598D4A6-4200-BF27-52CF-D6DAFD393B80}"/>
              </a:ext>
            </a:extLst>
          </p:cNvPr>
          <p:cNvPicPr>
            <a:picLocks noChangeAspect="1"/>
          </p:cNvPicPr>
          <p:nvPr/>
        </p:nvPicPr>
        <p:blipFill>
          <a:blip r:embed="rId2"/>
          <a:stretch>
            <a:fillRect/>
          </a:stretch>
        </p:blipFill>
        <p:spPr>
          <a:xfrm>
            <a:off x="5306053" y="1200869"/>
            <a:ext cx="3772440" cy="3884763"/>
          </a:xfrm>
          <a:prstGeom prst="rect">
            <a:avLst/>
          </a:prstGeom>
        </p:spPr>
      </p:pic>
      <p:sp>
        <p:nvSpPr>
          <p:cNvPr id="2" name="TextBox 1">
            <a:extLst>
              <a:ext uri="{FF2B5EF4-FFF2-40B4-BE49-F238E27FC236}">
                <a16:creationId xmlns:a16="http://schemas.microsoft.com/office/drawing/2014/main" id="{07D49998-9235-B25B-49F1-5DC5F71C8753}"/>
              </a:ext>
            </a:extLst>
          </p:cNvPr>
          <p:cNvSpPr txBox="1"/>
          <p:nvPr/>
        </p:nvSpPr>
        <p:spPr>
          <a:xfrm>
            <a:off x="321131" y="1116981"/>
            <a:ext cx="4579621"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Wingdings"/>
              <a:buChar char="q"/>
            </a:pPr>
            <a:r>
              <a:rPr lang="en-US" dirty="0"/>
              <a:t>The plot is the model prediction of the new  customer list transaction frequency</a:t>
            </a:r>
          </a:p>
          <a:p>
            <a:pPr marL="285750" indent="-285750">
              <a:buFont typeface="Wingdings"/>
              <a:buChar char="q"/>
            </a:pPr>
            <a:r>
              <a:rPr lang="en-US" dirty="0"/>
              <a:t>Majority of the customer are having a transaction frequency between 0.0027 and 0.00032. </a:t>
            </a:r>
          </a:p>
          <a:p>
            <a:pPr marL="285750" indent="-285750">
              <a:buFont typeface="Wingdings"/>
              <a:buChar char="q"/>
            </a:pPr>
            <a:r>
              <a:rPr lang="en-US" dirty="0"/>
              <a:t>Use the lookalike targeting recommendation above to target new customers within this transaction frequency range.</a:t>
            </a:r>
          </a:p>
          <a:p>
            <a:pPr marL="285750" indent="-285750">
              <a:buFont typeface="Wingdings"/>
              <a:buChar char="q"/>
            </a:pPr>
            <a:r>
              <a:rPr lang="en-US" dirty="0"/>
              <a:t>Profiling of the new customer in the next slide shows a visual representation of this.</a:t>
            </a:r>
          </a:p>
          <a:p>
            <a:pPr marL="285750" indent="-285750">
              <a:buFont typeface="Wingdings"/>
              <a:buChar char="q"/>
            </a:pPr>
            <a:endParaRPr lang="en-US" dirty="0"/>
          </a:p>
          <a:p>
            <a:pPr marL="285750" indent="-285750">
              <a:buFont typeface="Wingdings"/>
              <a:buChar char="q"/>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0724534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1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62" name="Shape 114"/>
          <p:cNvSpPr/>
          <p:nvPr/>
        </p:nvSpPr>
        <p:spPr>
          <a:xfrm>
            <a:off x="205025" y="263974"/>
            <a:ext cx="8565600"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defRPr sz="2000" b="1">
                <a:solidFill>
                  <a:srgbClr val="FFFFFF"/>
                </a:solidFill>
              </a:defRPr>
            </a:lvl1pPr>
          </a:lstStyle>
          <a:p>
            <a:r>
              <a:rPr lang="en-US" sz="1400" b="0" dirty="0">
                <a:ea typeface="+mn-lt"/>
                <a:cs typeface="+mn-lt"/>
              </a:rPr>
              <a:t>SEGMENTEATION AND PROFILING OF HIGH VALUE CUSTOMER IN OLD CUSTOMER LIST</a:t>
            </a:r>
            <a:endParaRPr lang="en-US" sz="1400"/>
          </a:p>
        </p:txBody>
      </p:sp>
      <p:sp>
        <p:nvSpPr>
          <p:cNvPr id="163" name="Shape 115"/>
          <p:cNvSpPr/>
          <p:nvPr/>
        </p:nvSpPr>
        <p:spPr>
          <a:xfrm>
            <a:off x="205025" y="1083299"/>
            <a:ext cx="8565600" cy="51632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endParaRPr lang="en-US" dirty="0"/>
          </a:p>
        </p:txBody>
      </p:sp>
      <p:sp>
        <p:nvSpPr>
          <p:cNvPr id="16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pic>
        <p:nvPicPr>
          <p:cNvPr id="3" name="Picture 2">
            <a:extLst>
              <a:ext uri="{FF2B5EF4-FFF2-40B4-BE49-F238E27FC236}">
                <a16:creationId xmlns:a16="http://schemas.microsoft.com/office/drawing/2014/main" id="{8D7C3AD8-D9BF-A173-04D7-AD785499B8AD}"/>
              </a:ext>
            </a:extLst>
          </p:cNvPr>
          <p:cNvPicPr>
            <a:picLocks noChangeAspect="1"/>
          </p:cNvPicPr>
          <p:nvPr/>
        </p:nvPicPr>
        <p:blipFill>
          <a:blip r:embed="rId2"/>
          <a:stretch>
            <a:fillRect/>
          </a:stretch>
        </p:blipFill>
        <p:spPr>
          <a:xfrm>
            <a:off x="-10783" y="864862"/>
            <a:ext cx="9144000" cy="4168588"/>
          </a:xfrm>
          <a:prstGeom prst="rect">
            <a:avLst/>
          </a:prstGeom>
        </p:spPr>
      </p:pic>
    </p:spTree>
    <p:extLst>
      <p:ext uri="{BB962C8B-B14F-4D97-AF65-F5344CB8AC3E}">
        <p14:creationId xmlns:p14="http://schemas.microsoft.com/office/powerpoint/2010/main" val="375160923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1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62" name="Shape 114"/>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b="0" dirty="0"/>
              <a:t>JUPYTER NOTEBOOK LINK</a:t>
            </a:r>
          </a:p>
        </p:txBody>
      </p:sp>
      <p:sp>
        <p:nvSpPr>
          <p:cNvPr id="164"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2" name="TextBox 1">
            <a:extLst>
              <a:ext uri="{FF2B5EF4-FFF2-40B4-BE49-F238E27FC236}">
                <a16:creationId xmlns:a16="http://schemas.microsoft.com/office/drawing/2014/main" id="{6BE99941-EB6E-1994-5A9B-04E0D836BE06}"/>
              </a:ext>
            </a:extLst>
          </p:cNvPr>
          <p:cNvSpPr txBox="1"/>
          <p:nvPr/>
        </p:nvSpPr>
        <p:spPr>
          <a:xfrm>
            <a:off x="3200400" y="2343150"/>
            <a:ext cx="33686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dirty="0">
                <a:hlinkClick r:id="rId2"/>
              </a:rPr>
              <a:t>Jupyter Notebook</a:t>
            </a:r>
            <a:endParaRPr lang="en-US"/>
          </a:p>
        </p:txBody>
      </p:sp>
    </p:spTree>
    <p:extLst>
      <p:ext uri="{BB962C8B-B14F-4D97-AF65-F5344CB8AC3E}">
        <p14:creationId xmlns:p14="http://schemas.microsoft.com/office/powerpoint/2010/main" val="41983015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205025" y="856856"/>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OLD CUSTOMER LIST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
        <p:nvSpPr>
          <p:cNvPr id="4" name="TextBox 3">
            <a:extLst>
              <a:ext uri="{FF2B5EF4-FFF2-40B4-BE49-F238E27FC236}">
                <a16:creationId xmlns:a16="http://schemas.microsoft.com/office/drawing/2014/main" id="{8A3CB54F-48A5-110C-6059-20DFC9EBA5B4}"/>
              </a:ext>
            </a:extLst>
          </p:cNvPr>
          <p:cNvSpPr txBox="1"/>
          <p:nvPr/>
        </p:nvSpPr>
        <p:spPr>
          <a:xfrm>
            <a:off x="-2155" y="1351113"/>
            <a:ext cx="5029201" cy="3323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lvl="3" indent="-285750">
              <a:buFont typeface="Wingdings"/>
              <a:buChar char="q"/>
            </a:pPr>
            <a:r>
              <a:rPr lang="en-US" dirty="0"/>
              <a:t>There are 18 columns and 3996 rows. The following are the columns;</a:t>
            </a:r>
          </a:p>
          <a:p>
            <a:pPr marL="285750" lvl="4" indent="-285750">
              <a:buFont typeface="Wingdings"/>
              <a:buChar char="Ø"/>
            </a:pPr>
            <a:r>
              <a:rPr lang="en-US" dirty="0">
                <a:ea typeface="+mn-lt"/>
                <a:cs typeface="+mn-lt"/>
              </a:rPr>
              <a:t>Customer id</a:t>
            </a:r>
          </a:p>
          <a:p>
            <a:pPr marL="285750" lvl="4" indent="-285750">
              <a:buFont typeface="Wingdings"/>
              <a:buChar char="Ø"/>
            </a:pPr>
            <a:r>
              <a:rPr lang="en-US" dirty="0">
                <a:ea typeface="+mn-lt"/>
                <a:cs typeface="+mn-lt"/>
              </a:rPr>
              <a:t>First name</a:t>
            </a:r>
          </a:p>
          <a:p>
            <a:pPr marL="285750" lvl="4" indent="-285750">
              <a:buFont typeface="Wingdings"/>
              <a:buChar char="Ø"/>
            </a:pPr>
            <a:r>
              <a:rPr lang="en-US" dirty="0">
                <a:ea typeface="+mn-lt"/>
                <a:cs typeface="+mn-lt"/>
              </a:rPr>
              <a:t>Last name </a:t>
            </a:r>
            <a:endParaRPr lang="en-US"/>
          </a:p>
          <a:p>
            <a:pPr marL="285750" lvl="4" indent="-285750">
              <a:buFont typeface="Wingdings"/>
              <a:buChar char="Ø"/>
            </a:pPr>
            <a:r>
              <a:rPr lang="en-US" dirty="0">
                <a:ea typeface="+mn-lt"/>
                <a:cs typeface="+mn-lt"/>
              </a:rPr>
              <a:t>gender </a:t>
            </a:r>
          </a:p>
          <a:p>
            <a:pPr marL="285750" lvl="4" indent="-285750">
              <a:buFont typeface="Wingdings"/>
              <a:buChar char="Ø"/>
            </a:pPr>
            <a:r>
              <a:rPr lang="en-US" dirty="0">
                <a:ea typeface="+mn-lt"/>
                <a:cs typeface="+mn-lt"/>
              </a:rPr>
              <a:t> Past 3 years bike related purchases</a:t>
            </a:r>
            <a:endParaRPr lang="en-US" dirty="0"/>
          </a:p>
          <a:p>
            <a:pPr marL="285750" lvl="4" indent="-285750">
              <a:buFont typeface="Wingdings"/>
              <a:buChar char="Ø"/>
            </a:pPr>
            <a:r>
              <a:rPr lang="en-US" dirty="0">
                <a:ea typeface="+mn-lt"/>
                <a:cs typeface="+mn-lt"/>
              </a:rPr>
              <a:t> DOB   </a:t>
            </a:r>
            <a:endParaRPr lang="en-US" dirty="0"/>
          </a:p>
          <a:p>
            <a:pPr marL="285750" lvl="4" indent="-285750">
              <a:buFont typeface="Wingdings"/>
              <a:buChar char="Ø"/>
            </a:pPr>
            <a:r>
              <a:rPr lang="en-US" dirty="0">
                <a:ea typeface="+mn-lt"/>
                <a:cs typeface="+mn-lt"/>
              </a:rPr>
              <a:t> Job title</a:t>
            </a:r>
          </a:p>
          <a:p>
            <a:pPr marL="285750" lvl="4" indent="-285750">
              <a:buFont typeface="Wingdings"/>
              <a:buChar char="Ø"/>
            </a:pPr>
            <a:r>
              <a:rPr lang="en-US" dirty="0">
                <a:ea typeface="+mn-lt"/>
                <a:cs typeface="+mn-lt"/>
              </a:rPr>
              <a:t>Job industry category</a:t>
            </a:r>
          </a:p>
          <a:p>
            <a:pPr marL="285750" lvl="4" indent="-285750">
              <a:buFont typeface="Wingdings"/>
              <a:buChar char="Ø"/>
            </a:pPr>
            <a:r>
              <a:rPr lang="en-US" dirty="0">
                <a:ea typeface="+mn-lt"/>
                <a:cs typeface="+mn-lt"/>
              </a:rPr>
              <a:t> Wealth segment </a:t>
            </a:r>
            <a:endParaRPr lang="en-US"/>
          </a:p>
          <a:p>
            <a:pPr marL="285750" lvl="4" indent="-285750">
              <a:buFont typeface="Wingdings"/>
              <a:buChar char="Ø"/>
            </a:pPr>
            <a:r>
              <a:rPr lang="en-US" dirty="0">
                <a:ea typeface="+mn-lt"/>
                <a:cs typeface="+mn-lt"/>
              </a:rPr>
              <a:t>Deceased indicator </a:t>
            </a:r>
          </a:p>
          <a:p>
            <a:pPr marL="285750" lvl="4" indent="-285750">
              <a:buFont typeface="Wingdings"/>
              <a:buChar char="Ø"/>
            </a:pPr>
            <a:r>
              <a:rPr lang="en-US" dirty="0">
                <a:ea typeface="+mn-lt"/>
                <a:cs typeface="+mn-lt"/>
              </a:rPr>
              <a:t>default </a:t>
            </a:r>
          </a:p>
          <a:p>
            <a:pPr marL="285750" lvl="4" indent="-285750">
              <a:buFont typeface="Wingdings"/>
              <a:buChar char="Ø"/>
            </a:pPr>
            <a:r>
              <a:rPr lang="en-US" dirty="0">
                <a:ea typeface="+mn-lt"/>
                <a:cs typeface="+mn-lt"/>
              </a:rPr>
              <a:t>Owns car</a:t>
            </a:r>
          </a:p>
          <a:p>
            <a:pPr marL="285750" lvl="4" indent="-285750">
              <a:buFont typeface="Wingdings"/>
              <a:buChar char="Ø"/>
            </a:pPr>
            <a:r>
              <a:rPr lang="en-US" dirty="0">
                <a:ea typeface="+mn-lt"/>
                <a:cs typeface="+mn-lt"/>
              </a:rPr>
              <a:t>Tenure</a:t>
            </a:r>
            <a:endParaRPr lang="en-US" dirty="0"/>
          </a:p>
        </p:txBody>
      </p:sp>
      <p:sp>
        <p:nvSpPr>
          <p:cNvPr id="3" name="TextBox 2">
            <a:extLst>
              <a:ext uri="{FF2B5EF4-FFF2-40B4-BE49-F238E27FC236}">
                <a16:creationId xmlns:a16="http://schemas.microsoft.com/office/drawing/2014/main" id="{517BACCF-D31D-7F15-9D93-2DC05AD2E7A7}"/>
              </a:ext>
            </a:extLst>
          </p:cNvPr>
          <p:cNvSpPr txBox="1"/>
          <p:nvPr/>
        </p:nvSpPr>
        <p:spPr>
          <a:xfrm>
            <a:off x="5162909" y="1351112"/>
            <a:ext cx="3778369"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lvl="4" indent="-285750">
              <a:buFont typeface="Wingdings,Sans-Serif"/>
              <a:buChar char="Ø"/>
            </a:pPr>
            <a:r>
              <a:rPr lang="en-US" dirty="0"/>
              <a:t>Address​</a:t>
            </a:r>
          </a:p>
          <a:p>
            <a:pPr marL="285750" lvl="4" indent="-285750">
              <a:buFont typeface="Wingdings,Sans-Serif"/>
              <a:buChar char="Ø"/>
            </a:pPr>
            <a:r>
              <a:rPr lang="en-US" dirty="0"/>
              <a:t>Postcode​</a:t>
            </a:r>
          </a:p>
          <a:p>
            <a:pPr marL="285750" lvl="4" indent="-285750">
              <a:buFont typeface="Wingdings,Sans-Serif"/>
              <a:buChar char="Ø"/>
            </a:pPr>
            <a:r>
              <a:rPr lang="en-US" dirty="0"/>
              <a:t>State​</a:t>
            </a:r>
          </a:p>
          <a:p>
            <a:pPr marL="285750" lvl="4" indent="-285750">
              <a:buFont typeface="Wingdings,Sans-Serif"/>
              <a:buChar char="Ø"/>
            </a:pPr>
            <a:r>
              <a:rPr lang="en-US" dirty="0"/>
              <a:t>country​</a:t>
            </a:r>
          </a:p>
          <a:p>
            <a:pPr marL="285750" lvl="4" indent="-285750">
              <a:buFont typeface="Wingdings,Sans-Serif"/>
              <a:buChar char="Ø"/>
            </a:pPr>
            <a:r>
              <a:rPr lang="en-US" dirty="0"/>
              <a:t>Property valuation ​</a:t>
            </a:r>
          </a:p>
          <a:p>
            <a:pPr marL="285750" lvl="4" indent="-285750">
              <a:buFont typeface="Wingdings,Sans-Serif"/>
              <a:buChar char="Ø"/>
            </a:pPr>
            <a:endParaRPr lang="en-US"/>
          </a:p>
          <a:p>
            <a:pPr marL="285750" indent="-285750">
              <a:buFont typeface="Wingdings,Sans-Serif"/>
              <a:buChar char="q"/>
            </a:pPr>
            <a:r>
              <a:rPr lang="en-US" dirty="0"/>
              <a:t>The data types are summarized as follows: </a:t>
            </a:r>
            <a:r>
              <a:rPr lang="en-US" dirty="0">
                <a:ea typeface="+mn-lt"/>
                <a:cs typeface="+mn-lt"/>
              </a:rPr>
              <a:t>float64(1), int64(4), object(13)</a:t>
            </a:r>
            <a:r>
              <a:rPr lang="en-US" dirty="0"/>
              <a:t>​</a:t>
            </a:r>
            <a:endParaRPr lang="en-US" sz="1400" dirty="0">
              <a:latin typeface="+mn-lt"/>
              <a:ea typeface="+mn-ea"/>
              <a:cs typeface="+mn-cs"/>
            </a:endParaRPr>
          </a:p>
        </p:txBody>
      </p:sp>
    </p:spTree>
    <p:extLst>
      <p:ext uri="{BB962C8B-B14F-4D97-AF65-F5344CB8AC3E}">
        <p14:creationId xmlns:p14="http://schemas.microsoft.com/office/powerpoint/2010/main" val="3528327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t">
            <a:spAutoFit/>
          </a:bodyPr>
          <a:lstStyle>
            <a:lvl1pPr>
              <a:defRPr sz="2000" b="1">
                <a:solidFill>
                  <a:srgbClr val="FFFFFF"/>
                </a:solidFill>
              </a:defRPr>
            </a:lvl1pPr>
          </a:lstStyle>
          <a:p>
            <a:r>
              <a:rPr lang="en-US"/>
              <a:t>2. DATA EXPLORATION</a:t>
            </a:r>
            <a:endParaRPr/>
          </a:p>
        </p:txBody>
      </p:sp>
      <p:sp>
        <p:nvSpPr>
          <p:cNvPr id="123" name="Shape 72"/>
          <p:cNvSpPr/>
          <p:nvPr/>
        </p:nvSpPr>
        <p:spPr>
          <a:xfrm>
            <a:off x="-107683" y="759809"/>
            <a:ext cx="8220544" cy="51632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nchor="t">
            <a:spAutoFit/>
          </a:bodyPr>
          <a:lstStyle>
            <a:lvl1pPr>
              <a:lnSpc>
                <a:spcPct val="115000"/>
              </a:lnSpc>
              <a:defRPr sz="2000" b="1">
                <a:latin typeface="Open Sans"/>
                <a:ea typeface="Open Sans"/>
                <a:cs typeface="Open Sans"/>
                <a:sym typeface="Open Sans"/>
              </a:defRPr>
            </a:lvl1pPr>
          </a:lstStyle>
          <a:p>
            <a:pPr>
              <a:lnSpc>
                <a:spcPct val="114999"/>
              </a:lnSpc>
            </a:pPr>
            <a:r>
              <a:rPr lang="en-US"/>
              <a:t>NEW CUSTOMER List DATA FRAME</a:t>
            </a:r>
          </a:p>
        </p:txBody>
      </p:sp>
      <p:sp>
        <p:nvSpPr>
          <p:cNvPr id="128"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graphicFrame>
        <p:nvGraphicFramePr>
          <p:cNvPr id="3" name="Table 2">
            <a:extLst>
              <a:ext uri="{FF2B5EF4-FFF2-40B4-BE49-F238E27FC236}">
                <a16:creationId xmlns:a16="http://schemas.microsoft.com/office/drawing/2014/main" id="{CF79844B-DC1A-C9DA-B081-49A3C9DD80E0}"/>
              </a:ext>
            </a:extLst>
          </p:cNvPr>
          <p:cNvGraphicFramePr>
            <a:graphicFrameLocks noGrp="1"/>
          </p:cNvGraphicFramePr>
          <p:nvPr>
            <p:extLst>
              <p:ext uri="{D42A27DB-BD31-4B8C-83A1-F6EECF244321}">
                <p14:modId xmlns:p14="http://schemas.microsoft.com/office/powerpoint/2010/main" val="2698849502"/>
              </p:ext>
            </p:extLst>
          </p:nvPr>
        </p:nvGraphicFramePr>
        <p:xfrm>
          <a:off x="-10783" y="1217834"/>
          <a:ext cx="9129900" cy="4023360"/>
        </p:xfrm>
        <a:graphic>
          <a:graphicData uri="http://schemas.openxmlformats.org/drawingml/2006/table">
            <a:tbl>
              <a:tblPr bandRow="1">
                <a:tableStyleId>{284E427A-3D55-4303-BF80-6455036E1DE7}</a:tableStyleId>
              </a:tblPr>
              <a:tblGrid>
                <a:gridCol w="760825">
                  <a:extLst>
                    <a:ext uri="{9D8B030D-6E8A-4147-A177-3AD203B41FA5}">
                      <a16:colId xmlns:a16="http://schemas.microsoft.com/office/drawing/2014/main" val="4009460653"/>
                    </a:ext>
                  </a:extLst>
                </a:gridCol>
                <a:gridCol w="760825">
                  <a:extLst>
                    <a:ext uri="{9D8B030D-6E8A-4147-A177-3AD203B41FA5}">
                      <a16:colId xmlns:a16="http://schemas.microsoft.com/office/drawing/2014/main" val="2406981504"/>
                    </a:ext>
                  </a:extLst>
                </a:gridCol>
                <a:gridCol w="760825">
                  <a:extLst>
                    <a:ext uri="{9D8B030D-6E8A-4147-A177-3AD203B41FA5}">
                      <a16:colId xmlns:a16="http://schemas.microsoft.com/office/drawing/2014/main" val="716244241"/>
                    </a:ext>
                  </a:extLst>
                </a:gridCol>
                <a:gridCol w="760825">
                  <a:extLst>
                    <a:ext uri="{9D8B030D-6E8A-4147-A177-3AD203B41FA5}">
                      <a16:colId xmlns:a16="http://schemas.microsoft.com/office/drawing/2014/main" val="4118900356"/>
                    </a:ext>
                  </a:extLst>
                </a:gridCol>
                <a:gridCol w="760825">
                  <a:extLst>
                    <a:ext uri="{9D8B030D-6E8A-4147-A177-3AD203B41FA5}">
                      <a16:colId xmlns:a16="http://schemas.microsoft.com/office/drawing/2014/main" val="556398616"/>
                    </a:ext>
                  </a:extLst>
                </a:gridCol>
                <a:gridCol w="760825">
                  <a:extLst>
                    <a:ext uri="{9D8B030D-6E8A-4147-A177-3AD203B41FA5}">
                      <a16:colId xmlns:a16="http://schemas.microsoft.com/office/drawing/2014/main" val="555161591"/>
                    </a:ext>
                  </a:extLst>
                </a:gridCol>
                <a:gridCol w="760825">
                  <a:extLst>
                    <a:ext uri="{9D8B030D-6E8A-4147-A177-3AD203B41FA5}">
                      <a16:colId xmlns:a16="http://schemas.microsoft.com/office/drawing/2014/main" val="1991947001"/>
                    </a:ext>
                  </a:extLst>
                </a:gridCol>
                <a:gridCol w="760825">
                  <a:extLst>
                    <a:ext uri="{9D8B030D-6E8A-4147-A177-3AD203B41FA5}">
                      <a16:colId xmlns:a16="http://schemas.microsoft.com/office/drawing/2014/main" val="2214207542"/>
                    </a:ext>
                  </a:extLst>
                </a:gridCol>
                <a:gridCol w="760825">
                  <a:extLst>
                    <a:ext uri="{9D8B030D-6E8A-4147-A177-3AD203B41FA5}">
                      <a16:colId xmlns:a16="http://schemas.microsoft.com/office/drawing/2014/main" val="1012101784"/>
                    </a:ext>
                  </a:extLst>
                </a:gridCol>
                <a:gridCol w="760825">
                  <a:extLst>
                    <a:ext uri="{9D8B030D-6E8A-4147-A177-3AD203B41FA5}">
                      <a16:colId xmlns:a16="http://schemas.microsoft.com/office/drawing/2014/main" val="131548930"/>
                    </a:ext>
                  </a:extLst>
                </a:gridCol>
                <a:gridCol w="760825">
                  <a:extLst>
                    <a:ext uri="{9D8B030D-6E8A-4147-A177-3AD203B41FA5}">
                      <a16:colId xmlns:a16="http://schemas.microsoft.com/office/drawing/2014/main" val="461539937"/>
                    </a:ext>
                  </a:extLst>
                </a:gridCol>
                <a:gridCol w="760825">
                  <a:extLst>
                    <a:ext uri="{9D8B030D-6E8A-4147-A177-3AD203B41FA5}">
                      <a16:colId xmlns:a16="http://schemas.microsoft.com/office/drawing/2014/main" val="2089870360"/>
                    </a:ext>
                  </a:extLst>
                </a:gridCol>
              </a:tblGrid>
              <a:tr h="770462">
                <a:tc>
                  <a:txBody>
                    <a:bodyPr/>
                    <a:lstStyle/>
                    <a:p>
                      <a:pPr algn="r" fontAlgn="ctr"/>
                      <a:endParaRPr lang="en-US">
                        <a:effectLst/>
                      </a:endParaRPr>
                    </a:p>
                  </a:txBody>
                  <a:tcPr anchor="ctr"/>
                </a:tc>
                <a:tc>
                  <a:txBody>
                    <a:bodyPr/>
                    <a:lstStyle/>
                    <a:p>
                      <a:pPr algn="r" fontAlgn="ctr"/>
                      <a:r>
                        <a:rPr lang="en-US">
                          <a:effectLst/>
                        </a:rPr>
                        <a:t>past_3_years_bike_related_purchases</a:t>
                      </a:r>
                    </a:p>
                  </a:txBody>
                  <a:tcPr anchor="ctr"/>
                </a:tc>
                <a:tc>
                  <a:txBody>
                    <a:bodyPr/>
                    <a:lstStyle/>
                    <a:p>
                      <a:pPr algn="r" fontAlgn="ctr"/>
                      <a:r>
                        <a:rPr lang="en-US">
                          <a:effectLst/>
                        </a:rPr>
                        <a:t>tenure</a:t>
                      </a:r>
                    </a:p>
                  </a:txBody>
                  <a:tcPr anchor="ctr"/>
                </a:tc>
                <a:tc>
                  <a:txBody>
                    <a:bodyPr/>
                    <a:lstStyle/>
                    <a:p>
                      <a:pPr algn="r" fontAlgn="ctr"/>
                      <a:r>
                        <a:rPr lang="en-US">
                          <a:effectLst/>
                        </a:rPr>
                        <a:t>postcode</a:t>
                      </a:r>
                    </a:p>
                  </a:txBody>
                  <a:tcPr anchor="ctr"/>
                </a:tc>
                <a:tc>
                  <a:txBody>
                    <a:bodyPr/>
                    <a:lstStyle/>
                    <a:p>
                      <a:pPr algn="r" fontAlgn="ctr"/>
                      <a:r>
                        <a:rPr lang="en-US" err="1">
                          <a:effectLst/>
                        </a:rPr>
                        <a:t>property_valuation</a:t>
                      </a:r>
                    </a:p>
                  </a:txBody>
                  <a:tcPr anchor="ctr"/>
                </a:tc>
                <a:tc>
                  <a:txBody>
                    <a:bodyPr/>
                    <a:lstStyle/>
                    <a:p>
                      <a:pPr algn="r" fontAlgn="ctr"/>
                      <a:r>
                        <a:rPr lang="en-US">
                          <a:effectLst/>
                        </a:rPr>
                        <a:t>Unnamed: 16</a:t>
                      </a:r>
                    </a:p>
                  </a:txBody>
                  <a:tcPr anchor="ctr"/>
                </a:tc>
                <a:tc>
                  <a:txBody>
                    <a:bodyPr/>
                    <a:lstStyle/>
                    <a:p>
                      <a:pPr algn="r" fontAlgn="ctr"/>
                      <a:r>
                        <a:rPr lang="en-US">
                          <a:effectLst/>
                        </a:rPr>
                        <a:t>Unnamed: 17</a:t>
                      </a:r>
                    </a:p>
                  </a:txBody>
                  <a:tcPr anchor="ctr"/>
                </a:tc>
                <a:tc>
                  <a:txBody>
                    <a:bodyPr/>
                    <a:lstStyle/>
                    <a:p>
                      <a:pPr algn="r" fontAlgn="ctr"/>
                      <a:r>
                        <a:rPr lang="en-US">
                          <a:effectLst/>
                        </a:rPr>
                        <a:t>Unnamed: 18</a:t>
                      </a:r>
                    </a:p>
                  </a:txBody>
                  <a:tcPr anchor="ctr"/>
                </a:tc>
                <a:tc>
                  <a:txBody>
                    <a:bodyPr/>
                    <a:lstStyle/>
                    <a:p>
                      <a:pPr algn="r" fontAlgn="ctr"/>
                      <a:r>
                        <a:rPr lang="en-US">
                          <a:effectLst/>
                        </a:rPr>
                        <a:t>Unnamed: 19</a:t>
                      </a:r>
                    </a:p>
                  </a:txBody>
                  <a:tcPr anchor="ctr"/>
                </a:tc>
                <a:tc>
                  <a:txBody>
                    <a:bodyPr/>
                    <a:lstStyle/>
                    <a:p>
                      <a:pPr algn="r" fontAlgn="ctr"/>
                      <a:r>
                        <a:rPr lang="en-US">
                          <a:effectLst/>
                        </a:rPr>
                        <a:t>Unnamed: 20</a:t>
                      </a:r>
                    </a:p>
                  </a:txBody>
                  <a:tcPr anchor="ctr"/>
                </a:tc>
                <a:tc>
                  <a:txBody>
                    <a:bodyPr/>
                    <a:lstStyle/>
                    <a:p>
                      <a:pPr algn="r" fontAlgn="ctr"/>
                      <a:r>
                        <a:rPr lang="en-US">
                          <a:effectLst/>
                        </a:rPr>
                        <a:t>Rank</a:t>
                      </a:r>
                    </a:p>
                  </a:txBody>
                  <a:tcPr anchor="ctr"/>
                </a:tc>
                <a:tc>
                  <a:txBody>
                    <a:bodyPr/>
                    <a:lstStyle/>
                    <a:p>
                      <a:pPr algn="r" fontAlgn="ctr"/>
                      <a:r>
                        <a:rPr lang="en-US">
                          <a:effectLst/>
                        </a:rPr>
                        <a:t>Value</a:t>
                      </a:r>
                    </a:p>
                  </a:txBody>
                  <a:tcPr anchor="ctr"/>
                </a:tc>
                <a:extLst>
                  <a:ext uri="{0D108BD9-81ED-4DB2-BD59-A6C34878D82A}">
                    <a16:rowId xmlns:a16="http://schemas.microsoft.com/office/drawing/2014/main" val="2492789256"/>
                  </a:ext>
                </a:extLst>
              </a:tr>
              <a:tr h="360377">
                <a:tc>
                  <a:txBody>
                    <a:bodyPr/>
                    <a:lstStyle/>
                    <a:p>
                      <a:pPr algn="r" fontAlgn="ctr"/>
                      <a:r>
                        <a:rPr lang="en-US">
                          <a:effectLst/>
                        </a:rPr>
                        <a:t>count</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extLst>
                  <a:ext uri="{0D108BD9-81ED-4DB2-BD59-A6C34878D82A}">
                    <a16:rowId xmlns:a16="http://schemas.microsoft.com/office/drawing/2014/main" val="3229656240"/>
                  </a:ext>
                </a:extLst>
              </a:tr>
              <a:tr h="360377">
                <a:tc>
                  <a:txBody>
                    <a:bodyPr/>
                    <a:lstStyle/>
                    <a:p>
                      <a:pPr algn="r" fontAlgn="ctr"/>
                      <a:r>
                        <a:rPr lang="en-US">
                          <a:effectLst/>
                        </a:rPr>
                        <a:t>mean</a:t>
                      </a:r>
                    </a:p>
                  </a:txBody>
                  <a:tcPr anchor="ctr"/>
                </a:tc>
                <a:tc>
                  <a:txBody>
                    <a:bodyPr/>
                    <a:lstStyle/>
                    <a:p>
                      <a:pPr fontAlgn="ctr"/>
                      <a:r>
                        <a:rPr lang="en-US">
                          <a:effectLst/>
                        </a:rPr>
                        <a:t>49.836000</a:t>
                      </a:r>
                    </a:p>
                  </a:txBody>
                  <a:tcPr anchor="ctr"/>
                </a:tc>
                <a:tc>
                  <a:txBody>
                    <a:bodyPr/>
                    <a:lstStyle/>
                    <a:p>
                      <a:pPr fontAlgn="ctr"/>
                      <a:r>
                        <a:rPr lang="en-US">
                          <a:effectLst/>
                        </a:rPr>
                        <a:t>11.388000</a:t>
                      </a:r>
                    </a:p>
                  </a:txBody>
                  <a:tcPr anchor="ctr"/>
                </a:tc>
                <a:tc>
                  <a:txBody>
                    <a:bodyPr/>
                    <a:lstStyle/>
                    <a:p>
                      <a:pPr fontAlgn="ctr"/>
                      <a:r>
                        <a:rPr lang="en-US">
                          <a:effectLst/>
                        </a:rPr>
                        <a:t>3019.227000</a:t>
                      </a:r>
                    </a:p>
                  </a:txBody>
                  <a:tcPr anchor="ctr"/>
                </a:tc>
                <a:tc>
                  <a:txBody>
                    <a:bodyPr/>
                    <a:lstStyle/>
                    <a:p>
                      <a:pPr fontAlgn="ctr"/>
                      <a:r>
                        <a:rPr lang="en-US">
                          <a:effectLst/>
                        </a:rPr>
                        <a:t>7.397000</a:t>
                      </a:r>
                    </a:p>
                  </a:txBody>
                  <a:tcPr anchor="ctr"/>
                </a:tc>
                <a:tc>
                  <a:txBody>
                    <a:bodyPr/>
                    <a:lstStyle/>
                    <a:p>
                      <a:pPr fontAlgn="ctr"/>
                      <a:r>
                        <a:rPr lang="en-US">
                          <a:effectLst/>
                        </a:rPr>
                        <a:t>0.747340</a:t>
                      </a:r>
                    </a:p>
                  </a:txBody>
                  <a:tcPr anchor="ctr"/>
                </a:tc>
                <a:tc>
                  <a:txBody>
                    <a:bodyPr/>
                    <a:lstStyle/>
                    <a:p>
                      <a:pPr fontAlgn="ctr"/>
                      <a:r>
                        <a:rPr lang="en-US">
                          <a:effectLst/>
                        </a:rPr>
                        <a:t>0.839005</a:t>
                      </a:r>
                    </a:p>
                  </a:txBody>
                  <a:tcPr anchor="ctr"/>
                </a:tc>
                <a:tc>
                  <a:txBody>
                    <a:bodyPr/>
                    <a:lstStyle/>
                    <a:p>
                      <a:pPr fontAlgn="ctr"/>
                      <a:r>
                        <a:rPr lang="en-US">
                          <a:effectLst/>
                        </a:rPr>
                        <a:t>0.942673</a:t>
                      </a:r>
                    </a:p>
                  </a:txBody>
                  <a:tcPr anchor="ctr"/>
                </a:tc>
                <a:tc>
                  <a:txBody>
                    <a:bodyPr/>
                    <a:lstStyle/>
                    <a:p>
                      <a:pPr fontAlgn="ctr"/>
                      <a:r>
                        <a:rPr lang="en-US">
                          <a:effectLst/>
                        </a:rPr>
                        <a:t>0.870514</a:t>
                      </a:r>
                    </a:p>
                  </a:txBody>
                  <a:tcPr anchor="ctr"/>
                </a:tc>
                <a:tc>
                  <a:txBody>
                    <a:bodyPr/>
                    <a:lstStyle/>
                    <a:p>
                      <a:pPr fontAlgn="ctr"/>
                      <a:r>
                        <a:rPr lang="en-US">
                          <a:effectLst/>
                        </a:rPr>
                        <a:t>498.819000</a:t>
                      </a:r>
                    </a:p>
                  </a:txBody>
                  <a:tcPr anchor="ctr"/>
                </a:tc>
                <a:tc>
                  <a:txBody>
                    <a:bodyPr/>
                    <a:lstStyle/>
                    <a:p>
                      <a:pPr fontAlgn="ctr"/>
                      <a:r>
                        <a:rPr lang="en-US">
                          <a:effectLst/>
                        </a:rPr>
                        <a:t>498.819000</a:t>
                      </a:r>
                    </a:p>
                  </a:txBody>
                  <a:tcPr anchor="ctr"/>
                </a:tc>
                <a:tc>
                  <a:txBody>
                    <a:bodyPr/>
                    <a:lstStyle/>
                    <a:p>
                      <a:pPr fontAlgn="ctr"/>
                      <a:r>
                        <a:rPr lang="en-US">
                          <a:effectLst/>
                        </a:rPr>
                        <a:t>0.881714</a:t>
                      </a:r>
                    </a:p>
                  </a:txBody>
                  <a:tcPr anchor="ctr"/>
                </a:tc>
                <a:extLst>
                  <a:ext uri="{0D108BD9-81ED-4DB2-BD59-A6C34878D82A}">
                    <a16:rowId xmlns:a16="http://schemas.microsoft.com/office/drawing/2014/main" val="3334445142"/>
                  </a:ext>
                </a:extLst>
              </a:tr>
              <a:tr h="360377">
                <a:tc>
                  <a:txBody>
                    <a:bodyPr/>
                    <a:lstStyle/>
                    <a:p>
                      <a:pPr algn="r" fontAlgn="ctr"/>
                      <a:r>
                        <a:rPr lang="en-US">
                          <a:effectLst/>
                        </a:rPr>
                        <a:t>std</a:t>
                      </a:r>
                    </a:p>
                  </a:txBody>
                  <a:tcPr anchor="ctr"/>
                </a:tc>
                <a:tc>
                  <a:txBody>
                    <a:bodyPr/>
                    <a:lstStyle/>
                    <a:p>
                      <a:pPr fontAlgn="ctr"/>
                      <a:r>
                        <a:rPr lang="en-US">
                          <a:effectLst/>
                        </a:rPr>
                        <a:t>27.796686</a:t>
                      </a:r>
                    </a:p>
                  </a:txBody>
                  <a:tcPr anchor="ctr"/>
                </a:tc>
                <a:tc>
                  <a:txBody>
                    <a:bodyPr/>
                    <a:lstStyle/>
                    <a:p>
                      <a:pPr fontAlgn="ctr"/>
                      <a:r>
                        <a:rPr lang="en-US">
                          <a:effectLst/>
                        </a:rPr>
                        <a:t>5.037145</a:t>
                      </a:r>
                    </a:p>
                  </a:txBody>
                  <a:tcPr anchor="ctr"/>
                </a:tc>
                <a:tc>
                  <a:txBody>
                    <a:bodyPr/>
                    <a:lstStyle/>
                    <a:p>
                      <a:pPr fontAlgn="ctr"/>
                      <a:r>
                        <a:rPr lang="en-US">
                          <a:effectLst/>
                        </a:rPr>
                        <a:t>848.895767</a:t>
                      </a:r>
                    </a:p>
                  </a:txBody>
                  <a:tcPr anchor="ctr"/>
                </a:tc>
                <a:tc>
                  <a:txBody>
                    <a:bodyPr/>
                    <a:lstStyle/>
                    <a:p>
                      <a:pPr fontAlgn="ctr"/>
                      <a:r>
                        <a:rPr lang="en-US">
                          <a:effectLst/>
                        </a:rPr>
                        <a:t>2.758804</a:t>
                      </a:r>
                    </a:p>
                  </a:txBody>
                  <a:tcPr anchor="ctr"/>
                </a:tc>
                <a:tc>
                  <a:txBody>
                    <a:bodyPr/>
                    <a:lstStyle/>
                    <a:p>
                      <a:pPr fontAlgn="ctr"/>
                      <a:r>
                        <a:rPr lang="en-US">
                          <a:effectLst/>
                        </a:rPr>
                        <a:t>0.205082</a:t>
                      </a:r>
                    </a:p>
                  </a:txBody>
                  <a:tcPr anchor="ctr"/>
                </a:tc>
                <a:tc>
                  <a:txBody>
                    <a:bodyPr/>
                    <a:lstStyle/>
                    <a:p>
                      <a:pPr fontAlgn="ctr"/>
                      <a:r>
                        <a:rPr lang="en-US">
                          <a:effectLst/>
                        </a:rPr>
                        <a:t>0.248858</a:t>
                      </a:r>
                    </a:p>
                  </a:txBody>
                  <a:tcPr anchor="ctr"/>
                </a:tc>
                <a:tc>
                  <a:txBody>
                    <a:bodyPr/>
                    <a:lstStyle/>
                    <a:p>
                      <a:pPr fontAlgn="ctr"/>
                      <a:r>
                        <a:rPr lang="en-US">
                          <a:effectLst/>
                        </a:rPr>
                        <a:t>0.294832</a:t>
                      </a:r>
                    </a:p>
                  </a:txBody>
                  <a:tcPr anchor="ctr"/>
                </a:tc>
                <a:tc>
                  <a:txBody>
                    <a:bodyPr/>
                    <a:lstStyle/>
                    <a:p>
                      <a:pPr fontAlgn="ctr"/>
                      <a:r>
                        <a:rPr lang="en-US">
                          <a:effectLst/>
                        </a:rPr>
                        <a:t>0.280891</a:t>
                      </a:r>
                    </a:p>
                  </a:txBody>
                  <a:tcPr anchor="ctr"/>
                </a:tc>
                <a:tc>
                  <a:txBody>
                    <a:bodyPr/>
                    <a:lstStyle/>
                    <a:p>
                      <a:pPr fontAlgn="ctr"/>
                      <a:r>
                        <a:rPr lang="en-US">
                          <a:effectLst/>
                        </a:rPr>
                        <a:t>288.810997</a:t>
                      </a:r>
                    </a:p>
                  </a:txBody>
                  <a:tcPr anchor="ctr"/>
                </a:tc>
                <a:tc>
                  <a:txBody>
                    <a:bodyPr/>
                    <a:lstStyle/>
                    <a:p>
                      <a:pPr fontAlgn="ctr"/>
                      <a:r>
                        <a:rPr lang="en-US">
                          <a:effectLst/>
                        </a:rPr>
                        <a:t>288.810997</a:t>
                      </a:r>
                    </a:p>
                  </a:txBody>
                  <a:tcPr anchor="ctr"/>
                </a:tc>
                <a:tc>
                  <a:txBody>
                    <a:bodyPr/>
                    <a:lstStyle/>
                    <a:p>
                      <a:pPr fontAlgn="ctr"/>
                      <a:r>
                        <a:rPr lang="en-US">
                          <a:effectLst/>
                        </a:rPr>
                        <a:t>0.293525</a:t>
                      </a:r>
                    </a:p>
                  </a:txBody>
                  <a:tcPr anchor="ctr"/>
                </a:tc>
                <a:extLst>
                  <a:ext uri="{0D108BD9-81ED-4DB2-BD59-A6C34878D82A}">
                    <a16:rowId xmlns:a16="http://schemas.microsoft.com/office/drawing/2014/main" val="1019657760"/>
                  </a:ext>
                </a:extLst>
              </a:tr>
              <a:tr h="360377">
                <a:tc>
                  <a:txBody>
                    <a:bodyPr/>
                    <a:lstStyle/>
                    <a:p>
                      <a:pPr algn="r" fontAlgn="ctr"/>
                      <a:r>
                        <a:rPr lang="en-US">
                          <a:effectLst/>
                        </a:rPr>
                        <a:t>min</a:t>
                      </a:r>
                    </a:p>
                  </a:txBody>
                  <a:tcPr anchor="ctr"/>
                </a:tc>
                <a:tc>
                  <a:txBody>
                    <a:bodyPr/>
                    <a:lstStyle/>
                    <a:p>
                      <a:pPr fontAlgn="ctr"/>
                      <a:r>
                        <a:rPr lang="en-US">
                          <a:effectLst/>
                        </a:rPr>
                        <a:t>0.000000</a:t>
                      </a:r>
                    </a:p>
                  </a:txBody>
                  <a:tcPr anchor="ctr"/>
                </a:tc>
                <a:tc>
                  <a:txBody>
                    <a:bodyPr/>
                    <a:lstStyle/>
                    <a:p>
                      <a:pPr fontAlgn="ctr"/>
                      <a:r>
                        <a:rPr lang="en-US">
                          <a:effectLst/>
                        </a:rPr>
                        <a:t>0.000000</a:t>
                      </a:r>
                    </a:p>
                  </a:txBody>
                  <a:tcPr anchor="ctr"/>
                </a:tc>
                <a:tc>
                  <a:txBody>
                    <a:bodyPr/>
                    <a:lstStyle/>
                    <a:p>
                      <a:pPr fontAlgn="ctr"/>
                      <a:r>
                        <a:rPr lang="en-US">
                          <a:effectLst/>
                        </a:rPr>
                        <a:t>2000.000000</a:t>
                      </a:r>
                    </a:p>
                  </a:txBody>
                  <a:tcPr anchor="ctr"/>
                </a:tc>
                <a:tc>
                  <a:txBody>
                    <a:bodyPr/>
                    <a:lstStyle/>
                    <a:p>
                      <a:pPr fontAlgn="ctr"/>
                      <a:r>
                        <a:rPr lang="en-US">
                          <a:effectLst/>
                        </a:rPr>
                        <a:t>1.000000</a:t>
                      </a:r>
                    </a:p>
                  </a:txBody>
                  <a:tcPr anchor="ctr"/>
                </a:tc>
                <a:tc>
                  <a:txBody>
                    <a:bodyPr/>
                    <a:lstStyle/>
                    <a:p>
                      <a:pPr fontAlgn="ctr"/>
                      <a:r>
                        <a:rPr lang="en-US">
                          <a:effectLst/>
                        </a:rPr>
                        <a:t>0.400000</a:t>
                      </a:r>
                    </a:p>
                  </a:txBody>
                  <a:tcPr anchor="ctr"/>
                </a:tc>
                <a:tc>
                  <a:txBody>
                    <a:bodyPr/>
                    <a:lstStyle/>
                    <a:p>
                      <a:pPr fontAlgn="ctr"/>
                      <a:r>
                        <a:rPr lang="en-US">
                          <a:effectLst/>
                        </a:rPr>
                        <a:t>0.400000</a:t>
                      </a:r>
                    </a:p>
                  </a:txBody>
                  <a:tcPr anchor="ctr"/>
                </a:tc>
                <a:tc>
                  <a:txBody>
                    <a:bodyPr/>
                    <a:lstStyle/>
                    <a:p>
                      <a:pPr fontAlgn="ctr"/>
                      <a:r>
                        <a:rPr lang="en-US">
                          <a:effectLst/>
                        </a:rPr>
                        <a:t>0.400000</a:t>
                      </a:r>
                    </a:p>
                  </a:txBody>
                  <a:tcPr anchor="ctr"/>
                </a:tc>
                <a:tc>
                  <a:txBody>
                    <a:bodyPr/>
                    <a:lstStyle/>
                    <a:p>
                      <a:pPr fontAlgn="ctr"/>
                      <a:r>
                        <a:rPr lang="en-US">
                          <a:effectLst/>
                        </a:rPr>
                        <a:t>0.340000</a:t>
                      </a:r>
                    </a:p>
                  </a:txBody>
                  <a:tcPr anchor="ctr"/>
                </a:tc>
                <a:tc>
                  <a:txBody>
                    <a:bodyPr/>
                    <a:lstStyle/>
                    <a:p>
                      <a:pPr fontAlgn="ctr"/>
                      <a:r>
                        <a:rPr lang="en-US">
                          <a:effectLst/>
                        </a:rPr>
                        <a:t>1.000000</a:t>
                      </a:r>
                    </a:p>
                  </a:txBody>
                  <a:tcPr anchor="ctr"/>
                </a:tc>
                <a:tc>
                  <a:txBody>
                    <a:bodyPr/>
                    <a:lstStyle/>
                    <a:p>
                      <a:pPr fontAlgn="ctr"/>
                      <a:r>
                        <a:rPr lang="en-US">
                          <a:effectLst/>
                        </a:rPr>
                        <a:t>1.000000</a:t>
                      </a:r>
                    </a:p>
                  </a:txBody>
                  <a:tcPr anchor="ctr"/>
                </a:tc>
                <a:tc>
                  <a:txBody>
                    <a:bodyPr/>
                    <a:lstStyle/>
                    <a:p>
                      <a:pPr fontAlgn="ctr"/>
                      <a:r>
                        <a:rPr lang="en-US">
                          <a:effectLst/>
                        </a:rPr>
                        <a:t>0.340000</a:t>
                      </a:r>
                    </a:p>
                  </a:txBody>
                  <a:tcPr anchor="ctr"/>
                </a:tc>
                <a:extLst>
                  <a:ext uri="{0D108BD9-81ED-4DB2-BD59-A6C34878D82A}">
                    <a16:rowId xmlns:a16="http://schemas.microsoft.com/office/drawing/2014/main" val="1976996135"/>
                  </a:ext>
                </a:extLst>
              </a:tr>
              <a:tr h="360377">
                <a:tc>
                  <a:txBody>
                    <a:bodyPr/>
                    <a:lstStyle/>
                    <a:p>
                      <a:pPr algn="r" fontAlgn="ctr"/>
                      <a:r>
                        <a:rPr lang="en-US">
                          <a:effectLst/>
                        </a:rPr>
                        <a:t>25%</a:t>
                      </a:r>
                    </a:p>
                  </a:txBody>
                  <a:tcPr anchor="ctr"/>
                </a:tc>
                <a:tc>
                  <a:txBody>
                    <a:bodyPr/>
                    <a:lstStyle/>
                    <a:p>
                      <a:pPr fontAlgn="ctr"/>
                      <a:r>
                        <a:rPr lang="en-US">
                          <a:effectLst/>
                        </a:rPr>
                        <a:t>26.750000</a:t>
                      </a:r>
                    </a:p>
                  </a:txBody>
                  <a:tcPr anchor="ctr"/>
                </a:tc>
                <a:tc>
                  <a:txBody>
                    <a:bodyPr/>
                    <a:lstStyle/>
                    <a:p>
                      <a:pPr fontAlgn="ctr"/>
                      <a:r>
                        <a:rPr lang="en-US">
                          <a:effectLst/>
                        </a:rPr>
                        <a:t>7.000000</a:t>
                      </a:r>
                    </a:p>
                  </a:txBody>
                  <a:tcPr anchor="ctr"/>
                </a:tc>
                <a:tc>
                  <a:txBody>
                    <a:bodyPr/>
                    <a:lstStyle/>
                    <a:p>
                      <a:pPr fontAlgn="ctr"/>
                      <a:r>
                        <a:rPr lang="en-US">
                          <a:effectLst/>
                        </a:rPr>
                        <a:t>2209.000000</a:t>
                      </a:r>
                    </a:p>
                  </a:txBody>
                  <a:tcPr anchor="ctr"/>
                </a:tc>
                <a:tc>
                  <a:txBody>
                    <a:bodyPr/>
                    <a:lstStyle/>
                    <a:p>
                      <a:pPr fontAlgn="ctr"/>
                      <a:r>
                        <a:rPr lang="en-US">
                          <a:effectLst/>
                        </a:rPr>
                        <a:t>6.000000</a:t>
                      </a:r>
                    </a:p>
                  </a:txBody>
                  <a:tcPr anchor="ctr"/>
                </a:tc>
                <a:tc>
                  <a:txBody>
                    <a:bodyPr/>
                    <a:lstStyle/>
                    <a:p>
                      <a:pPr fontAlgn="ctr"/>
                      <a:r>
                        <a:rPr lang="en-US">
                          <a:effectLst/>
                        </a:rPr>
                        <a:t>0.570000</a:t>
                      </a:r>
                    </a:p>
                  </a:txBody>
                  <a:tcPr anchor="ctr"/>
                </a:tc>
                <a:tc>
                  <a:txBody>
                    <a:bodyPr/>
                    <a:lstStyle/>
                    <a:p>
                      <a:pPr fontAlgn="ctr"/>
                      <a:r>
                        <a:rPr lang="en-US">
                          <a:effectLst/>
                        </a:rPr>
                        <a:t>0.637500</a:t>
                      </a:r>
                    </a:p>
                  </a:txBody>
                  <a:tcPr anchor="ctr"/>
                </a:tc>
                <a:tc>
                  <a:txBody>
                    <a:bodyPr/>
                    <a:lstStyle/>
                    <a:p>
                      <a:pPr fontAlgn="ctr"/>
                      <a:r>
                        <a:rPr lang="en-US">
                          <a:effectLst/>
                        </a:rPr>
                        <a:t>0.712500</a:t>
                      </a:r>
                    </a:p>
                  </a:txBody>
                  <a:tcPr anchor="ctr"/>
                </a:tc>
                <a:tc>
                  <a:txBody>
                    <a:bodyPr/>
                    <a:lstStyle/>
                    <a:p>
                      <a:pPr fontAlgn="ctr"/>
                      <a:r>
                        <a:rPr lang="en-US">
                          <a:effectLst/>
                        </a:rPr>
                        <a:t>0.658750</a:t>
                      </a:r>
                    </a:p>
                  </a:txBody>
                  <a:tcPr anchor="ctr"/>
                </a:tc>
                <a:tc>
                  <a:txBody>
                    <a:bodyPr/>
                    <a:lstStyle/>
                    <a:p>
                      <a:pPr fontAlgn="ctr"/>
                      <a:r>
                        <a:rPr lang="en-US">
                          <a:effectLst/>
                        </a:rPr>
                        <a:t>250.000000</a:t>
                      </a:r>
                    </a:p>
                  </a:txBody>
                  <a:tcPr anchor="ctr"/>
                </a:tc>
                <a:tc>
                  <a:txBody>
                    <a:bodyPr/>
                    <a:lstStyle/>
                    <a:p>
                      <a:pPr fontAlgn="ctr"/>
                      <a:r>
                        <a:rPr lang="en-US">
                          <a:effectLst/>
                        </a:rPr>
                        <a:t>250.000000</a:t>
                      </a:r>
                    </a:p>
                  </a:txBody>
                  <a:tcPr anchor="ctr"/>
                </a:tc>
                <a:tc>
                  <a:txBody>
                    <a:bodyPr/>
                    <a:lstStyle/>
                    <a:p>
                      <a:pPr fontAlgn="ctr"/>
                      <a:r>
                        <a:rPr lang="en-US">
                          <a:effectLst/>
                        </a:rPr>
                        <a:t>0.649531</a:t>
                      </a:r>
                    </a:p>
                  </a:txBody>
                  <a:tcPr anchor="ctr"/>
                </a:tc>
                <a:extLst>
                  <a:ext uri="{0D108BD9-81ED-4DB2-BD59-A6C34878D82A}">
                    <a16:rowId xmlns:a16="http://schemas.microsoft.com/office/drawing/2014/main" val="2354428165"/>
                  </a:ext>
                </a:extLst>
              </a:tr>
              <a:tr h="360377">
                <a:tc>
                  <a:txBody>
                    <a:bodyPr/>
                    <a:lstStyle/>
                    <a:p>
                      <a:pPr algn="r" fontAlgn="ctr"/>
                      <a:r>
                        <a:rPr lang="en-US">
                          <a:effectLst/>
                        </a:rPr>
                        <a:t>50%</a:t>
                      </a:r>
                    </a:p>
                  </a:txBody>
                  <a:tcPr anchor="ctr"/>
                </a:tc>
                <a:tc>
                  <a:txBody>
                    <a:bodyPr/>
                    <a:lstStyle/>
                    <a:p>
                      <a:pPr fontAlgn="ctr"/>
                      <a:r>
                        <a:rPr lang="en-US">
                          <a:effectLst/>
                        </a:rPr>
                        <a:t>51.000000</a:t>
                      </a:r>
                    </a:p>
                  </a:txBody>
                  <a:tcPr anchor="ctr"/>
                </a:tc>
                <a:tc>
                  <a:txBody>
                    <a:bodyPr/>
                    <a:lstStyle/>
                    <a:p>
                      <a:pPr fontAlgn="ctr"/>
                      <a:r>
                        <a:rPr lang="en-US">
                          <a:effectLst/>
                        </a:rPr>
                        <a:t>11.000000</a:t>
                      </a:r>
                    </a:p>
                  </a:txBody>
                  <a:tcPr anchor="ctr"/>
                </a:tc>
                <a:tc>
                  <a:txBody>
                    <a:bodyPr/>
                    <a:lstStyle/>
                    <a:p>
                      <a:pPr fontAlgn="ctr"/>
                      <a:r>
                        <a:rPr lang="en-US">
                          <a:effectLst/>
                        </a:rPr>
                        <a:t>2800.000000</a:t>
                      </a:r>
                    </a:p>
                  </a:txBody>
                  <a:tcPr anchor="ctr"/>
                </a:tc>
                <a:tc>
                  <a:txBody>
                    <a:bodyPr/>
                    <a:lstStyle/>
                    <a:p>
                      <a:pPr fontAlgn="ctr"/>
                      <a:r>
                        <a:rPr lang="en-US">
                          <a:effectLst/>
                        </a:rPr>
                        <a:t>8.000000</a:t>
                      </a:r>
                    </a:p>
                  </a:txBody>
                  <a:tcPr anchor="ctr"/>
                </a:tc>
                <a:tc>
                  <a:txBody>
                    <a:bodyPr/>
                    <a:lstStyle/>
                    <a:p>
                      <a:pPr fontAlgn="ctr"/>
                      <a:r>
                        <a:rPr lang="en-US">
                          <a:effectLst/>
                        </a:rPr>
                        <a:t>0.750000</a:t>
                      </a:r>
                    </a:p>
                  </a:txBody>
                  <a:tcPr anchor="ctr"/>
                </a:tc>
                <a:tc>
                  <a:txBody>
                    <a:bodyPr/>
                    <a:lstStyle/>
                    <a:p>
                      <a:pPr fontAlgn="ctr"/>
                      <a:r>
                        <a:rPr lang="en-US">
                          <a:effectLst/>
                        </a:rPr>
                        <a:t>0.820000</a:t>
                      </a:r>
                    </a:p>
                  </a:txBody>
                  <a:tcPr anchor="ctr"/>
                </a:tc>
                <a:tc>
                  <a:txBody>
                    <a:bodyPr/>
                    <a:lstStyle/>
                    <a:p>
                      <a:pPr fontAlgn="ctr"/>
                      <a:r>
                        <a:rPr lang="en-US">
                          <a:effectLst/>
                        </a:rPr>
                        <a:t>0.912500</a:t>
                      </a:r>
                    </a:p>
                  </a:txBody>
                  <a:tcPr anchor="ctr"/>
                </a:tc>
                <a:tc>
                  <a:txBody>
                    <a:bodyPr/>
                    <a:lstStyle/>
                    <a:p>
                      <a:pPr fontAlgn="ctr"/>
                      <a:r>
                        <a:rPr lang="en-US">
                          <a:effectLst/>
                        </a:rPr>
                        <a:t>0.842625</a:t>
                      </a:r>
                    </a:p>
                  </a:txBody>
                  <a:tcPr anchor="ctr"/>
                </a:tc>
                <a:tc>
                  <a:txBody>
                    <a:bodyPr/>
                    <a:lstStyle/>
                    <a:p>
                      <a:pPr fontAlgn="ctr"/>
                      <a:r>
                        <a:rPr lang="en-US">
                          <a:effectLst/>
                        </a:rPr>
                        <a:t>500.000000</a:t>
                      </a:r>
                    </a:p>
                  </a:txBody>
                  <a:tcPr anchor="ctr"/>
                </a:tc>
                <a:tc>
                  <a:txBody>
                    <a:bodyPr/>
                    <a:lstStyle/>
                    <a:p>
                      <a:pPr fontAlgn="ctr"/>
                      <a:r>
                        <a:rPr lang="en-US">
                          <a:effectLst/>
                        </a:rPr>
                        <a:t>500.000000</a:t>
                      </a:r>
                    </a:p>
                  </a:txBody>
                  <a:tcPr anchor="ctr"/>
                </a:tc>
                <a:tc>
                  <a:txBody>
                    <a:bodyPr/>
                    <a:lstStyle/>
                    <a:p>
                      <a:pPr fontAlgn="ctr"/>
                      <a:r>
                        <a:rPr lang="en-US">
                          <a:effectLst/>
                        </a:rPr>
                        <a:t>0.860000</a:t>
                      </a:r>
                    </a:p>
                  </a:txBody>
                  <a:tcPr anchor="ctr"/>
                </a:tc>
                <a:extLst>
                  <a:ext uri="{0D108BD9-81ED-4DB2-BD59-A6C34878D82A}">
                    <a16:rowId xmlns:a16="http://schemas.microsoft.com/office/drawing/2014/main" val="2387836153"/>
                  </a:ext>
                </a:extLst>
              </a:tr>
              <a:tr h="360377">
                <a:tc>
                  <a:txBody>
                    <a:bodyPr/>
                    <a:lstStyle/>
                    <a:p>
                      <a:pPr algn="r" fontAlgn="ctr"/>
                      <a:r>
                        <a:rPr lang="en-US">
                          <a:effectLst/>
                        </a:rPr>
                        <a:t>75%</a:t>
                      </a:r>
                    </a:p>
                  </a:txBody>
                  <a:tcPr anchor="ctr"/>
                </a:tc>
                <a:tc>
                  <a:txBody>
                    <a:bodyPr/>
                    <a:lstStyle/>
                    <a:p>
                      <a:pPr fontAlgn="ctr"/>
                      <a:r>
                        <a:rPr lang="en-US">
                          <a:effectLst/>
                        </a:rPr>
                        <a:t>72.000000</a:t>
                      </a:r>
                    </a:p>
                  </a:txBody>
                  <a:tcPr anchor="ctr"/>
                </a:tc>
                <a:tc>
                  <a:txBody>
                    <a:bodyPr/>
                    <a:lstStyle/>
                    <a:p>
                      <a:pPr fontAlgn="ctr"/>
                      <a:r>
                        <a:rPr lang="en-US">
                          <a:effectLst/>
                        </a:rPr>
                        <a:t>15.000000</a:t>
                      </a:r>
                    </a:p>
                  </a:txBody>
                  <a:tcPr anchor="ctr"/>
                </a:tc>
                <a:tc>
                  <a:txBody>
                    <a:bodyPr/>
                    <a:lstStyle/>
                    <a:p>
                      <a:pPr fontAlgn="ctr"/>
                      <a:r>
                        <a:rPr lang="en-US">
                          <a:effectLst/>
                        </a:rPr>
                        <a:t>3845.500000</a:t>
                      </a:r>
                    </a:p>
                  </a:txBody>
                  <a:tcPr anchor="ctr"/>
                </a:tc>
                <a:tc>
                  <a:txBody>
                    <a:bodyPr/>
                    <a:lstStyle/>
                    <a:p>
                      <a:pPr fontAlgn="ctr"/>
                      <a:r>
                        <a:rPr lang="en-US">
                          <a:effectLst/>
                        </a:rPr>
                        <a:t>9.000000</a:t>
                      </a:r>
                    </a:p>
                  </a:txBody>
                  <a:tcPr anchor="ctr"/>
                </a:tc>
                <a:tc>
                  <a:txBody>
                    <a:bodyPr/>
                    <a:lstStyle/>
                    <a:p>
                      <a:pPr fontAlgn="ctr"/>
                      <a:r>
                        <a:rPr lang="en-US">
                          <a:effectLst/>
                        </a:rPr>
                        <a:t>0.920000</a:t>
                      </a:r>
                    </a:p>
                  </a:txBody>
                  <a:tcPr anchor="ctr"/>
                </a:tc>
                <a:tc>
                  <a:txBody>
                    <a:bodyPr/>
                    <a:lstStyle/>
                    <a:p>
                      <a:pPr fontAlgn="ctr"/>
                      <a:r>
                        <a:rPr lang="en-US">
                          <a:effectLst/>
                        </a:rPr>
                        <a:t>1.031875</a:t>
                      </a:r>
                    </a:p>
                  </a:txBody>
                  <a:tcPr anchor="ctr"/>
                </a:tc>
                <a:tc>
                  <a:txBody>
                    <a:bodyPr/>
                    <a:lstStyle/>
                    <a:p>
                      <a:pPr fontAlgn="ctr"/>
                      <a:r>
                        <a:rPr lang="en-US">
                          <a:effectLst/>
                        </a:rPr>
                        <a:t>1.142969</a:t>
                      </a:r>
                    </a:p>
                  </a:txBody>
                  <a:tcPr anchor="ctr"/>
                </a:tc>
                <a:tc>
                  <a:txBody>
                    <a:bodyPr/>
                    <a:lstStyle/>
                    <a:p>
                      <a:pPr fontAlgn="ctr"/>
                      <a:r>
                        <a:rPr lang="en-US">
                          <a:effectLst/>
                        </a:rPr>
                        <a:t>1.062500</a:t>
                      </a:r>
                    </a:p>
                  </a:txBody>
                  <a:tcPr anchor="ctr"/>
                </a:tc>
                <a:tc>
                  <a:txBody>
                    <a:bodyPr/>
                    <a:lstStyle/>
                    <a:p>
                      <a:pPr fontAlgn="ctr"/>
                      <a:r>
                        <a:rPr lang="en-US">
                          <a:effectLst/>
                        </a:rPr>
                        <a:t>750.250000</a:t>
                      </a:r>
                    </a:p>
                  </a:txBody>
                  <a:tcPr anchor="ctr"/>
                </a:tc>
                <a:tc>
                  <a:txBody>
                    <a:bodyPr/>
                    <a:lstStyle/>
                    <a:p>
                      <a:pPr fontAlgn="ctr"/>
                      <a:r>
                        <a:rPr lang="en-US">
                          <a:effectLst/>
                        </a:rPr>
                        <a:t>750.250000</a:t>
                      </a:r>
                    </a:p>
                  </a:txBody>
                  <a:tcPr anchor="ctr"/>
                </a:tc>
                <a:tc>
                  <a:txBody>
                    <a:bodyPr/>
                    <a:lstStyle/>
                    <a:p>
                      <a:pPr fontAlgn="ctr"/>
                      <a:r>
                        <a:rPr lang="en-US">
                          <a:effectLst/>
                        </a:rPr>
                        <a:t>1.075000</a:t>
                      </a:r>
                    </a:p>
                  </a:txBody>
                  <a:tcPr anchor="ctr"/>
                </a:tc>
                <a:extLst>
                  <a:ext uri="{0D108BD9-81ED-4DB2-BD59-A6C34878D82A}">
                    <a16:rowId xmlns:a16="http://schemas.microsoft.com/office/drawing/2014/main" val="2947732717"/>
                  </a:ext>
                </a:extLst>
              </a:tr>
              <a:tr h="360377">
                <a:tc>
                  <a:txBody>
                    <a:bodyPr/>
                    <a:lstStyle/>
                    <a:p>
                      <a:pPr algn="r" fontAlgn="ctr"/>
                      <a:r>
                        <a:rPr lang="en-US">
                          <a:effectLst/>
                        </a:rPr>
                        <a:t>max</a:t>
                      </a:r>
                    </a:p>
                  </a:txBody>
                  <a:tcPr anchor="ctr"/>
                </a:tc>
                <a:tc>
                  <a:txBody>
                    <a:bodyPr/>
                    <a:lstStyle/>
                    <a:p>
                      <a:pPr fontAlgn="ctr"/>
                      <a:r>
                        <a:rPr lang="en-US">
                          <a:effectLst/>
                        </a:rPr>
                        <a:t>99.000000</a:t>
                      </a:r>
                    </a:p>
                  </a:txBody>
                  <a:tcPr anchor="ctr"/>
                </a:tc>
                <a:tc>
                  <a:txBody>
                    <a:bodyPr/>
                    <a:lstStyle/>
                    <a:p>
                      <a:pPr fontAlgn="ctr"/>
                      <a:r>
                        <a:rPr lang="en-US">
                          <a:effectLst/>
                        </a:rPr>
                        <a:t>22.000000</a:t>
                      </a:r>
                    </a:p>
                  </a:txBody>
                  <a:tcPr anchor="ctr"/>
                </a:tc>
                <a:tc>
                  <a:txBody>
                    <a:bodyPr/>
                    <a:lstStyle/>
                    <a:p>
                      <a:pPr fontAlgn="ctr"/>
                      <a:r>
                        <a:rPr lang="en-US">
                          <a:effectLst/>
                        </a:rPr>
                        <a:t>4879.000000</a:t>
                      </a:r>
                    </a:p>
                  </a:txBody>
                  <a:tcPr anchor="ctr"/>
                </a:tc>
                <a:tc>
                  <a:txBody>
                    <a:bodyPr/>
                    <a:lstStyle/>
                    <a:p>
                      <a:pPr fontAlgn="ctr"/>
                      <a:r>
                        <a:rPr lang="en-US">
                          <a:effectLst/>
                        </a:rPr>
                        <a:t>12.000000</a:t>
                      </a:r>
                    </a:p>
                  </a:txBody>
                  <a:tcPr anchor="ctr"/>
                </a:tc>
                <a:tc>
                  <a:txBody>
                    <a:bodyPr/>
                    <a:lstStyle/>
                    <a:p>
                      <a:pPr fontAlgn="ctr"/>
                      <a:r>
                        <a:rPr lang="en-US">
                          <a:effectLst/>
                        </a:rPr>
                        <a:t>1.100000</a:t>
                      </a:r>
                    </a:p>
                  </a:txBody>
                  <a:tcPr anchor="ctr"/>
                </a:tc>
                <a:tc>
                  <a:txBody>
                    <a:bodyPr/>
                    <a:lstStyle/>
                    <a:p>
                      <a:pPr fontAlgn="ctr"/>
                      <a:r>
                        <a:rPr lang="en-US">
                          <a:effectLst/>
                        </a:rPr>
                        <a:t>1.375000</a:t>
                      </a:r>
                    </a:p>
                  </a:txBody>
                  <a:tcPr anchor="ctr"/>
                </a:tc>
                <a:tc>
                  <a:txBody>
                    <a:bodyPr/>
                    <a:lstStyle/>
                    <a:p>
                      <a:pPr fontAlgn="ctr"/>
                      <a:r>
                        <a:rPr lang="en-US">
                          <a:effectLst/>
                        </a:rPr>
                        <a:t>1.718750</a:t>
                      </a:r>
                    </a:p>
                  </a:txBody>
                  <a:tcPr anchor="ctr"/>
                </a:tc>
                <a:tc>
                  <a:txBody>
                    <a:bodyPr/>
                    <a:lstStyle/>
                    <a:p>
                      <a:pPr fontAlgn="ctr"/>
                      <a:r>
                        <a:rPr lang="en-US">
                          <a:effectLst/>
                        </a:rPr>
                        <a:t>1.718750</a:t>
                      </a:r>
                    </a:p>
                  </a:txBody>
                  <a:tcPr anchor="ctr"/>
                </a:tc>
                <a:tc>
                  <a:txBody>
                    <a:bodyPr/>
                    <a:lstStyle/>
                    <a:p>
                      <a:pPr fontAlgn="ctr"/>
                      <a:r>
                        <a:rPr lang="en-US">
                          <a:effectLst/>
                        </a:rPr>
                        <a:t>1000.000000</a:t>
                      </a:r>
                    </a:p>
                  </a:txBody>
                  <a:tcPr anchor="ctr"/>
                </a:tc>
                <a:tc>
                  <a:txBody>
                    <a:bodyPr/>
                    <a:lstStyle/>
                    <a:p>
                      <a:pPr fontAlgn="ctr"/>
                      <a:r>
                        <a:rPr lang="en-US">
                          <a:effectLst/>
                        </a:rPr>
                        <a:t>1000.000000</a:t>
                      </a:r>
                    </a:p>
                  </a:txBody>
                  <a:tcPr anchor="ctr"/>
                </a:tc>
                <a:tc>
                  <a:txBody>
                    <a:bodyPr/>
                    <a:lstStyle/>
                    <a:p>
                      <a:pPr fontAlgn="ctr"/>
                      <a:r>
                        <a:rPr lang="en-US">
                          <a:effectLst/>
                        </a:rPr>
                        <a:t>1.718750</a:t>
                      </a:r>
                    </a:p>
                  </a:txBody>
                  <a:tcPr anchor="ctr"/>
                </a:tc>
                <a:extLst>
                  <a:ext uri="{0D108BD9-81ED-4DB2-BD59-A6C34878D82A}">
                    <a16:rowId xmlns:a16="http://schemas.microsoft.com/office/drawing/2014/main" val="2544992663"/>
                  </a:ext>
                </a:extLst>
              </a:tr>
            </a:tbl>
          </a:graphicData>
        </a:graphic>
      </p:graphicFrame>
    </p:spTree>
    <p:extLst>
      <p:ext uri="{BB962C8B-B14F-4D97-AF65-F5344CB8AC3E}">
        <p14:creationId xmlns:p14="http://schemas.microsoft.com/office/powerpoint/2010/main" val="3599978363"/>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77</Slides>
  <Notes>0</Notes>
  <HiddenSlides>0</HiddenSlide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1218</cp:revision>
  <dcterms:modified xsi:type="dcterms:W3CDTF">2024-06-22T13:12:05Z</dcterms:modified>
</cp:coreProperties>
</file>